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17"/>
  </p:notesMasterIdLst>
  <p:handoutMasterIdLst>
    <p:handoutMasterId r:id="rId18"/>
  </p:handoutMasterIdLst>
  <p:sldIdLst>
    <p:sldId id="256" r:id="rId2"/>
    <p:sldId id="257" r:id="rId3"/>
    <p:sldId id="258" r:id="rId4"/>
    <p:sldId id="267" r:id="rId5"/>
    <p:sldId id="259" r:id="rId6"/>
    <p:sldId id="260" r:id="rId7"/>
    <p:sldId id="261" r:id="rId8"/>
    <p:sldId id="262" r:id="rId9"/>
    <p:sldId id="263" r:id="rId10"/>
    <p:sldId id="264" r:id="rId11"/>
    <p:sldId id="270" r:id="rId12"/>
    <p:sldId id="271" r:id="rId13"/>
    <p:sldId id="268" r:id="rId14"/>
    <p:sldId id="269" r:id="rId15"/>
    <p:sldId id="265" r:id="rId16"/>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2634" y="-118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1963"/>
          </a:xfrm>
          <a:prstGeom prst="rect">
            <a:avLst/>
          </a:prstGeom>
        </p:spPr>
        <p:txBody>
          <a:bodyPr vert="horz" lIns="91440" tIns="45720" rIns="91440" bIns="45720" rtlCol="0"/>
          <a:lstStyle>
            <a:lvl1pPr algn="r">
              <a:defRPr sz="1200"/>
            </a:lvl1pPr>
          </a:lstStyle>
          <a:p>
            <a:fld id="{AB0D08BC-0776-46F5-98BC-209CE7D01E6B}" type="datetimeFigureOut">
              <a:rPr lang="en-US" smtClean="0"/>
              <a:t>9/25/2013</a:t>
            </a:fld>
            <a:endParaRPr lang="en-US"/>
          </a:p>
        </p:txBody>
      </p:sp>
      <p:sp>
        <p:nvSpPr>
          <p:cNvPr id="4" name="Footer Placeholder 3"/>
          <p:cNvSpPr>
            <a:spLocks noGrp="1"/>
          </p:cNvSpPr>
          <p:nvPr>
            <p:ph type="ftr" sz="quarter" idx="2"/>
          </p:nvPr>
        </p:nvSpPr>
        <p:spPr>
          <a:xfrm>
            <a:off x="0" y="8772525"/>
            <a:ext cx="3038475"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772525"/>
            <a:ext cx="3038475" cy="461963"/>
          </a:xfrm>
          <a:prstGeom prst="rect">
            <a:avLst/>
          </a:prstGeom>
        </p:spPr>
        <p:txBody>
          <a:bodyPr vert="horz" lIns="91440" tIns="45720" rIns="91440" bIns="45720" rtlCol="0" anchor="b"/>
          <a:lstStyle>
            <a:lvl1pPr algn="r">
              <a:defRPr sz="1200"/>
            </a:lvl1pPr>
          </a:lstStyle>
          <a:p>
            <a:fld id="{C68A8070-A251-49BB-A113-26016902E7BB}" type="slidenum">
              <a:rPr lang="en-US" smtClean="0"/>
              <a:t>‹#›</a:t>
            </a:fld>
            <a:endParaRPr lang="en-US"/>
          </a:p>
        </p:txBody>
      </p:sp>
    </p:spTree>
    <p:extLst>
      <p:ext uri="{BB962C8B-B14F-4D97-AF65-F5344CB8AC3E}">
        <p14:creationId xmlns:p14="http://schemas.microsoft.com/office/powerpoint/2010/main" val="35793469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1440" tIns="45720" rIns="91440" bIns="45720" rtlCol="0"/>
          <a:lstStyle>
            <a:lvl1pPr algn="r">
              <a:defRPr sz="1200"/>
            </a:lvl1pPr>
          </a:lstStyle>
          <a:p>
            <a:fld id="{1B9633FD-12E5-4F45-981D-B9BFDF409F1D}" type="datetimeFigureOut">
              <a:rPr lang="en-US" smtClean="0"/>
              <a:t>9/25/2013</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37840" cy="46180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1440" tIns="45720" rIns="91440" bIns="45720" rtlCol="0" anchor="b"/>
          <a:lstStyle>
            <a:lvl1pPr algn="r">
              <a:defRPr sz="1200"/>
            </a:lvl1pPr>
          </a:lstStyle>
          <a:p>
            <a:fld id="{A0C238A5-2A01-410F-A8F8-752E57C73038}" type="slidenum">
              <a:rPr lang="en-US" smtClean="0"/>
              <a:t>‹#›</a:t>
            </a:fld>
            <a:endParaRPr lang="en-US"/>
          </a:p>
        </p:txBody>
      </p:sp>
    </p:spTree>
    <p:extLst>
      <p:ext uri="{BB962C8B-B14F-4D97-AF65-F5344CB8AC3E}">
        <p14:creationId xmlns:p14="http://schemas.microsoft.com/office/powerpoint/2010/main" val="2177650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C238A5-2A01-410F-A8F8-752E57C73038}" type="slidenum">
              <a:rPr lang="en-US" smtClean="0"/>
              <a:t>0</a:t>
            </a:fld>
            <a:endParaRPr lang="en-US"/>
          </a:p>
        </p:txBody>
      </p:sp>
    </p:spTree>
    <p:extLst>
      <p:ext uri="{BB962C8B-B14F-4D97-AF65-F5344CB8AC3E}">
        <p14:creationId xmlns:p14="http://schemas.microsoft.com/office/powerpoint/2010/main" val="2555485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C238A5-2A01-410F-A8F8-752E57C73038}" type="slidenum">
              <a:rPr lang="en-US" smtClean="0"/>
              <a:t>9</a:t>
            </a:fld>
            <a:endParaRPr lang="en-US"/>
          </a:p>
        </p:txBody>
      </p:sp>
    </p:spTree>
    <p:extLst>
      <p:ext uri="{BB962C8B-B14F-4D97-AF65-F5344CB8AC3E}">
        <p14:creationId xmlns:p14="http://schemas.microsoft.com/office/powerpoint/2010/main" val="40438293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C238A5-2A01-410F-A8F8-752E57C73038}" type="slidenum">
              <a:rPr lang="en-US" smtClean="0"/>
              <a:t>10</a:t>
            </a:fld>
            <a:endParaRPr lang="en-US"/>
          </a:p>
        </p:txBody>
      </p:sp>
    </p:spTree>
    <p:extLst>
      <p:ext uri="{BB962C8B-B14F-4D97-AF65-F5344CB8AC3E}">
        <p14:creationId xmlns:p14="http://schemas.microsoft.com/office/powerpoint/2010/main" val="38328128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C238A5-2A01-410F-A8F8-752E57C73038}" type="slidenum">
              <a:rPr lang="en-US" smtClean="0"/>
              <a:t>11</a:t>
            </a:fld>
            <a:endParaRPr lang="en-US"/>
          </a:p>
        </p:txBody>
      </p:sp>
    </p:spTree>
    <p:extLst>
      <p:ext uri="{BB962C8B-B14F-4D97-AF65-F5344CB8AC3E}">
        <p14:creationId xmlns:p14="http://schemas.microsoft.com/office/powerpoint/2010/main" val="36218581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C238A5-2A01-410F-A8F8-752E57C73038}" type="slidenum">
              <a:rPr lang="en-US" smtClean="0"/>
              <a:t>12</a:t>
            </a:fld>
            <a:endParaRPr lang="en-US"/>
          </a:p>
        </p:txBody>
      </p:sp>
    </p:spTree>
    <p:extLst>
      <p:ext uri="{BB962C8B-B14F-4D97-AF65-F5344CB8AC3E}">
        <p14:creationId xmlns:p14="http://schemas.microsoft.com/office/powerpoint/2010/main" val="41343488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C238A5-2A01-410F-A8F8-752E57C73038}" type="slidenum">
              <a:rPr lang="en-US" smtClean="0"/>
              <a:t>13</a:t>
            </a:fld>
            <a:endParaRPr lang="en-US"/>
          </a:p>
        </p:txBody>
      </p:sp>
    </p:spTree>
    <p:extLst>
      <p:ext uri="{BB962C8B-B14F-4D97-AF65-F5344CB8AC3E}">
        <p14:creationId xmlns:p14="http://schemas.microsoft.com/office/powerpoint/2010/main" val="37470295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C238A5-2A01-410F-A8F8-752E57C73038}" type="slidenum">
              <a:rPr lang="en-US" smtClean="0"/>
              <a:t>14</a:t>
            </a:fld>
            <a:endParaRPr lang="en-US"/>
          </a:p>
        </p:txBody>
      </p:sp>
    </p:spTree>
    <p:extLst>
      <p:ext uri="{BB962C8B-B14F-4D97-AF65-F5344CB8AC3E}">
        <p14:creationId xmlns:p14="http://schemas.microsoft.com/office/powerpoint/2010/main" val="994294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C238A5-2A01-410F-A8F8-752E57C73038}" type="slidenum">
              <a:rPr lang="en-US" smtClean="0"/>
              <a:t>1</a:t>
            </a:fld>
            <a:endParaRPr lang="en-US"/>
          </a:p>
        </p:txBody>
      </p:sp>
    </p:spTree>
    <p:extLst>
      <p:ext uri="{BB962C8B-B14F-4D97-AF65-F5344CB8AC3E}">
        <p14:creationId xmlns:p14="http://schemas.microsoft.com/office/powerpoint/2010/main" val="2832167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C238A5-2A01-410F-A8F8-752E57C73038}" type="slidenum">
              <a:rPr lang="en-US" smtClean="0"/>
              <a:t>2</a:t>
            </a:fld>
            <a:endParaRPr lang="en-US"/>
          </a:p>
        </p:txBody>
      </p:sp>
    </p:spTree>
    <p:extLst>
      <p:ext uri="{BB962C8B-B14F-4D97-AF65-F5344CB8AC3E}">
        <p14:creationId xmlns:p14="http://schemas.microsoft.com/office/powerpoint/2010/main" val="3598673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C238A5-2A01-410F-A8F8-752E57C73038}" type="slidenum">
              <a:rPr lang="en-US" smtClean="0"/>
              <a:t>3</a:t>
            </a:fld>
            <a:endParaRPr lang="en-US"/>
          </a:p>
        </p:txBody>
      </p:sp>
    </p:spTree>
    <p:extLst>
      <p:ext uri="{BB962C8B-B14F-4D97-AF65-F5344CB8AC3E}">
        <p14:creationId xmlns:p14="http://schemas.microsoft.com/office/powerpoint/2010/main" val="1511580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C238A5-2A01-410F-A8F8-752E57C73038}" type="slidenum">
              <a:rPr lang="en-US" smtClean="0"/>
              <a:t>4</a:t>
            </a:fld>
            <a:endParaRPr lang="en-US"/>
          </a:p>
        </p:txBody>
      </p:sp>
    </p:spTree>
    <p:extLst>
      <p:ext uri="{BB962C8B-B14F-4D97-AF65-F5344CB8AC3E}">
        <p14:creationId xmlns:p14="http://schemas.microsoft.com/office/powerpoint/2010/main" val="20003608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C238A5-2A01-410F-A8F8-752E57C73038}" type="slidenum">
              <a:rPr lang="en-US" smtClean="0"/>
              <a:t>5</a:t>
            </a:fld>
            <a:endParaRPr lang="en-US"/>
          </a:p>
        </p:txBody>
      </p:sp>
    </p:spTree>
    <p:extLst>
      <p:ext uri="{BB962C8B-B14F-4D97-AF65-F5344CB8AC3E}">
        <p14:creationId xmlns:p14="http://schemas.microsoft.com/office/powerpoint/2010/main" val="93912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C238A5-2A01-410F-A8F8-752E57C73038}" type="slidenum">
              <a:rPr lang="en-US" smtClean="0"/>
              <a:t>6</a:t>
            </a:fld>
            <a:endParaRPr lang="en-US"/>
          </a:p>
        </p:txBody>
      </p:sp>
    </p:spTree>
    <p:extLst>
      <p:ext uri="{BB962C8B-B14F-4D97-AF65-F5344CB8AC3E}">
        <p14:creationId xmlns:p14="http://schemas.microsoft.com/office/powerpoint/2010/main" val="21520820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C238A5-2A01-410F-A8F8-752E57C73038}" type="slidenum">
              <a:rPr lang="en-US" smtClean="0"/>
              <a:t>7</a:t>
            </a:fld>
            <a:endParaRPr lang="en-US"/>
          </a:p>
        </p:txBody>
      </p:sp>
    </p:spTree>
    <p:extLst>
      <p:ext uri="{BB962C8B-B14F-4D97-AF65-F5344CB8AC3E}">
        <p14:creationId xmlns:p14="http://schemas.microsoft.com/office/powerpoint/2010/main" val="21663794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C238A5-2A01-410F-A8F8-752E57C73038}" type="slidenum">
              <a:rPr lang="en-US" smtClean="0"/>
              <a:t>8</a:t>
            </a:fld>
            <a:endParaRPr lang="en-US"/>
          </a:p>
        </p:txBody>
      </p:sp>
    </p:spTree>
    <p:extLst>
      <p:ext uri="{BB962C8B-B14F-4D97-AF65-F5344CB8AC3E}">
        <p14:creationId xmlns:p14="http://schemas.microsoft.com/office/powerpoint/2010/main" val="8095233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rgbClr val="1F497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subtitle</a:t>
            </a:r>
            <a:endParaRPr lang="en-US" dirty="0"/>
          </a:p>
        </p:txBody>
      </p:sp>
      <p:sp>
        <p:nvSpPr>
          <p:cNvPr id="4" name="Date Placeholder 3"/>
          <p:cNvSpPr>
            <a:spLocks noGrp="1"/>
          </p:cNvSpPr>
          <p:nvPr>
            <p:ph type="dt" sz="half" idx="10"/>
          </p:nvPr>
        </p:nvSpPr>
        <p:spPr/>
        <p:txBody>
          <a:bodyPr/>
          <a:lstStyle/>
          <a:p>
            <a:fld id="{1F1F3620-948C-43A2-96CB-0282D5D06F84}" type="datetime1">
              <a:rPr lang="en-US" smtClean="0"/>
              <a:t>9/25/2013</a:t>
            </a:fld>
            <a:endParaRPr lang="en-US"/>
          </a:p>
        </p:txBody>
      </p:sp>
      <p:sp>
        <p:nvSpPr>
          <p:cNvPr id="5" name="Footer Placeholder 4"/>
          <p:cNvSpPr>
            <a:spLocks noGrp="1"/>
          </p:cNvSpPr>
          <p:nvPr>
            <p:ph type="ftr" sz="quarter" idx="11"/>
          </p:nvPr>
        </p:nvSpPr>
        <p:spPr>
          <a:xfrm>
            <a:off x="3124200" y="6340475"/>
            <a:ext cx="2895600" cy="365125"/>
          </a:xfrm>
        </p:spPr>
        <p:txBody>
          <a:bodyPr/>
          <a:lstStyle/>
          <a:p>
            <a:endParaRPr lang="en-US" dirty="0"/>
          </a:p>
        </p:txBody>
      </p:sp>
      <p:sp>
        <p:nvSpPr>
          <p:cNvPr id="6" name="Slide Number Placeholder 5"/>
          <p:cNvSpPr>
            <a:spLocks noGrp="1"/>
          </p:cNvSpPr>
          <p:nvPr>
            <p:ph type="sldNum" sz="quarter" idx="12"/>
          </p:nvPr>
        </p:nvSpPr>
        <p:spPr/>
        <p:txBody>
          <a:bodyPr/>
          <a:lstStyle/>
          <a:p>
            <a:fld id="{81842EDB-43B9-432A-90E8-5846EA001032}" type="slidenum">
              <a:rPr lang="en-US" smtClean="0"/>
              <a:t>‹#›</a:t>
            </a:fld>
            <a:endParaRPr lang="en-US"/>
          </a:p>
        </p:txBody>
      </p:sp>
      <p:sp>
        <p:nvSpPr>
          <p:cNvPr id="7" name="Title 20"/>
          <p:cNvSpPr>
            <a:spLocks noGrp="1"/>
          </p:cNvSpPr>
          <p:nvPr>
            <p:ph type="title"/>
          </p:nvPr>
        </p:nvSpPr>
        <p:spPr bwMode="auto">
          <a:xfrm>
            <a:off x="457200" y="2528888"/>
            <a:ext cx="8229600" cy="841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rgbClr val="1F497D"/>
                </a:solidFill>
                <a:latin typeface="OfficinaSansITCPro Black"/>
              </a:defRPr>
            </a:lvl1pPr>
          </a:lstStyle>
          <a:p>
            <a:r>
              <a:rPr lang="en-US" smtClean="0"/>
              <a:t>Click to edit Master title style</a:t>
            </a:r>
            <a:endParaRPr lang="en-US" dirty="0" smtClean="0">
              <a:ea typeface="OfficinaSansITCPro Black"/>
            </a:endParaRPr>
          </a:p>
        </p:txBody>
      </p:sp>
      <p:sp>
        <p:nvSpPr>
          <p:cNvPr id="11" name="Rectangle 10"/>
          <p:cNvSpPr/>
          <p:nvPr userDrawn="1"/>
        </p:nvSpPr>
        <p:spPr>
          <a:xfrm>
            <a:off x="0" y="0"/>
            <a:ext cx="9144000" cy="207963"/>
          </a:xfrm>
          <a:prstGeom prst="rect">
            <a:avLst/>
          </a:prstGeom>
          <a:solidFill>
            <a:schemeClr val="tx2"/>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userDrawn="1"/>
        </p:nvSpPr>
        <p:spPr>
          <a:xfrm>
            <a:off x="0" y="6650038"/>
            <a:ext cx="9144000" cy="207962"/>
          </a:xfrm>
          <a:prstGeom prst="rect">
            <a:avLst/>
          </a:prstGeom>
          <a:solidFill>
            <a:srgbClr val="1F497D"/>
          </a:solidFill>
          <a:ln>
            <a:solidFill>
              <a:srgbClr val="17375E"/>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3"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64465" y="5943600"/>
            <a:ext cx="268605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848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7D3DD2-97A9-4397-93D3-0F535EB87FE0}" type="datetime1">
              <a:rPr lang="en-US" smtClean="0"/>
              <a:t>9/25/2013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842EDB-43B9-432A-90E8-5846EA001032}" type="slidenum">
              <a:rPr lang="en-US" smtClean="0"/>
              <a:t>‹#›</a:t>
            </a:fld>
            <a:endParaRPr lang="en-US"/>
          </a:p>
        </p:txBody>
      </p:sp>
    </p:spTree>
    <p:extLst>
      <p:ext uri="{BB962C8B-B14F-4D97-AF65-F5344CB8AC3E}">
        <p14:creationId xmlns:p14="http://schemas.microsoft.com/office/powerpoint/2010/main" val="3284604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481201-2643-45BF-881A-2519C2BA55BF}" type="datetime1">
              <a:rPr lang="en-US" smtClean="0"/>
              <a:t>9/25/2013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842EDB-43B9-432A-90E8-5846EA001032}" type="slidenum">
              <a:rPr lang="en-US" smtClean="0"/>
              <a:t>‹#›</a:t>
            </a:fld>
            <a:endParaRPr lang="en-US"/>
          </a:p>
        </p:txBody>
      </p:sp>
    </p:spTree>
    <p:extLst>
      <p:ext uri="{BB962C8B-B14F-4D97-AF65-F5344CB8AC3E}">
        <p14:creationId xmlns:p14="http://schemas.microsoft.com/office/powerpoint/2010/main" val="222401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524000"/>
            <a:ext cx="8229600" cy="4495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D37CDA-F237-44BA-93A6-E819FCAF18EE}" type="datetime1">
              <a:rPr lang="en-US" smtClean="0"/>
              <a:t>9/25/2013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842EDB-43B9-432A-90E8-5846EA001032}" type="slidenum">
              <a:rPr lang="en-US" smtClean="0"/>
              <a:t>‹#›</a:t>
            </a:fld>
            <a:endParaRPr lang="en-US"/>
          </a:p>
        </p:txBody>
      </p:sp>
    </p:spTree>
    <p:extLst>
      <p:ext uri="{BB962C8B-B14F-4D97-AF65-F5344CB8AC3E}">
        <p14:creationId xmlns:p14="http://schemas.microsoft.com/office/powerpoint/2010/main" val="2109198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9DBE5D-1C06-448B-8D5C-D9C0686CD01A}" type="datetime1">
              <a:rPr lang="en-US" smtClean="0"/>
              <a:t>9/25/2013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842EDB-43B9-432A-90E8-5846EA001032}" type="slidenum">
              <a:rPr lang="en-US" smtClean="0"/>
              <a:t>‹#›</a:t>
            </a:fld>
            <a:endParaRPr lang="en-US"/>
          </a:p>
        </p:txBody>
      </p:sp>
    </p:spTree>
    <p:extLst>
      <p:ext uri="{BB962C8B-B14F-4D97-AF65-F5344CB8AC3E}">
        <p14:creationId xmlns:p14="http://schemas.microsoft.com/office/powerpoint/2010/main" val="125653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9C35F9-874C-436C-BD1C-38C1175A1526}" type="datetime1">
              <a:rPr lang="en-US" smtClean="0"/>
              <a:t>9/25/2013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842EDB-43B9-432A-90E8-5846EA001032}" type="slidenum">
              <a:rPr lang="en-US" smtClean="0"/>
              <a:t>‹#›</a:t>
            </a:fld>
            <a:endParaRPr lang="en-US"/>
          </a:p>
        </p:txBody>
      </p:sp>
    </p:spTree>
    <p:extLst>
      <p:ext uri="{BB962C8B-B14F-4D97-AF65-F5344CB8AC3E}">
        <p14:creationId xmlns:p14="http://schemas.microsoft.com/office/powerpoint/2010/main" val="1630256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7A5072-876B-4E57-ABF5-D4BEC8506344}" type="datetime1">
              <a:rPr lang="en-US" smtClean="0"/>
              <a:t>9/25/2013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842EDB-43B9-432A-90E8-5846EA001032}" type="slidenum">
              <a:rPr lang="en-US" smtClean="0"/>
              <a:t>‹#›</a:t>
            </a:fld>
            <a:endParaRPr lang="en-US"/>
          </a:p>
        </p:txBody>
      </p:sp>
    </p:spTree>
    <p:extLst>
      <p:ext uri="{BB962C8B-B14F-4D97-AF65-F5344CB8AC3E}">
        <p14:creationId xmlns:p14="http://schemas.microsoft.com/office/powerpoint/2010/main" val="372898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FFB697-0DFE-44CF-B062-7956D0C5E0C7}" type="datetime1">
              <a:rPr lang="en-US" smtClean="0"/>
              <a:t>9/25/2013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842EDB-43B9-432A-90E8-5846EA001032}" type="slidenum">
              <a:rPr lang="en-US" smtClean="0"/>
              <a:t>‹#›</a:t>
            </a:fld>
            <a:endParaRPr lang="en-US"/>
          </a:p>
        </p:txBody>
      </p:sp>
    </p:spTree>
    <p:extLst>
      <p:ext uri="{BB962C8B-B14F-4D97-AF65-F5344CB8AC3E}">
        <p14:creationId xmlns:p14="http://schemas.microsoft.com/office/powerpoint/2010/main" val="3797790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D9AC84-218C-4753-82A5-F91D2859107C}" type="datetime1">
              <a:rPr lang="en-US" smtClean="0"/>
              <a:t>9/25/2013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842EDB-43B9-432A-90E8-5846EA001032}" type="slidenum">
              <a:rPr lang="en-US" smtClean="0"/>
              <a:t>‹#›</a:t>
            </a:fld>
            <a:endParaRPr lang="en-US"/>
          </a:p>
        </p:txBody>
      </p:sp>
    </p:spTree>
    <p:extLst>
      <p:ext uri="{BB962C8B-B14F-4D97-AF65-F5344CB8AC3E}">
        <p14:creationId xmlns:p14="http://schemas.microsoft.com/office/powerpoint/2010/main" val="1468945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4647D8-DC21-4B30-9DD3-0E3947150542}" type="datetime1">
              <a:rPr lang="en-US" smtClean="0"/>
              <a:t>9/25/2013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842EDB-43B9-432A-90E8-5846EA001032}" type="slidenum">
              <a:rPr lang="en-US" smtClean="0"/>
              <a:t>‹#›</a:t>
            </a:fld>
            <a:endParaRPr lang="en-US"/>
          </a:p>
        </p:txBody>
      </p:sp>
    </p:spTree>
    <p:extLst>
      <p:ext uri="{BB962C8B-B14F-4D97-AF65-F5344CB8AC3E}">
        <p14:creationId xmlns:p14="http://schemas.microsoft.com/office/powerpoint/2010/main" val="3766681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DE939C-1D93-4A63-BB68-4EDC697BBD19}" type="datetime1">
              <a:rPr lang="en-US" smtClean="0"/>
              <a:t>9/25/2013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842EDB-43B9-432A-90E8-5846EA001032}" type="slidenum">
              <a:rPr lang="en-US" smtClean="0"/>
              <a:t>‹#›</a:t>
            </a:fld>
            <a:endParaRPr lang="en-US"/>
          </a:p>
        </p:txBody>
      </p:sp>
    </p:spTree>
    <p:extLst>
      <p:ext uri="{BB962C8B-B14F-4D97-AF65-F5344CB8AC3E}">
        <p14:creationId xmlns:p14="http://schemas.microsoft.com/office/powerpoint/2010/main" val="2458714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94AEDD-0B6C-4A34-A66E-9BFF48DD4CCB}" type="datetime1">
              <a:rPr lang="en-US" smtClean="0"/>
              <a:t>9/25/2013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842EDB-43B9-432A-90E8-5846EA001032}" type="slidenum">
              <a:rPr lang="en-US" smtClean="0"/>
              <a:t>‹#›</a:t>
            </a:fld>
            <a:endParaRPr lang="en-US"/>
          </a:p>
        </p:txBody>
      </p:sp>
      <p:sp>
        <p:nvSpPr>
          <p:cNvPr id="16" name="Rectangle 15"/>
          <p:cNvSpPr/>
          <p:nvPr/>
        </p:nvSpPr>
        <p:spPr>
          <a:xfrm>
            <a:off x="0" y="0"/>
            <a:ext cx="9144000" cy="207963"/>
          </a:xfrm>
          <a:prstGeom prst="rect">
            <a:avLst/>
          </a:prstGeom>
          <a:solidFill>
            <a:schemeClr val="tx2"/>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Rectangle 16"/>
          <p:cNvSpPr/>
          <p:nvPr/>
        </p:nvSpPr>
        <p:spPr>
          <a:xfrm>
            <a:off x="0" y="6650038"/>
            <a:ext cx="9144000" cy="207962"/>
          </a:xfrm>
          <a:prstGeom prst="rect">
            <a:avLst/>
          </a:prstGeom>
          <a:solidFill>
            <a:srgbClr val="1F497D"/>
          </a:solidFill>
          <a:ln>
            <a:solidFill>
              <a:srgbClr val="17375E"/>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 name="Picture 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228975" y="5957975"/>
            <a:ext cx="268605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7468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baseline="0">
          <a:solidFill>
            <a:srgbClr val="1F497D"/>
          </a:solidFill>
          <a:latin typeface="OfficinaSansITCPro Black"/>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1"/>
            <a:ext cx="7772400" cy="1523999"/>
          </a:xfrm>
        </p:spPr>
        <p:txBody>
          <a:bodyPr>
            <a:normAutofit fontScale="90000"/>
          </a:bodyPr>
          <a:lstStyle/>
          <a:p>
            <a:r>
              <a:rPr lang="en-US" sz="3600" b="1" i="1" dirty="0"/>
              <a:t>Special Rules for Higher-Priced Mortgage Loans</a:t>
            </a:r>
            <a:r>
              <a:rPr lang="en-US" b="1" dirty="0"/>
              <a:t/>
            </a:r>
            <a:br>
              <a:rPr lang="en-US" b="1" dirty="0"/>
            </a:br>
            <a:endParaRPr lang="en-US" dirty="0">
              <a:latin typeface="+mj-lt"/>
            </a:endParaRPr>
          </a:p>
        </p:txBody>
      </p:sp>
      <p:sp>
        <p:nvSpPr>
          <p:cNvPr id="3" name="Subtitle 2"/>
          <p:cNvSpPr>
            <a:spLocks noGrp="1"/>
          </p:cNvSpPr>
          <p:nvPr>
            <p:ph type="subTitle" idx="1"/>
          </p:nvPr>
        </p:nvSpPr>
        <p:spPr>
          <a:xfrm>
            <a:off x="1371600" y="3124200"/>
            <a:ext cx="6400800" cy="2514600"/>
          </a:xfrm>
        </p:spPr>
        <p:txBody>
          <a:bodyPr>
            <a:normAutofit fontScale="25000" lnSpcReduction="20000"/>
          </a:bodyPr>
          <a:lstStyle/>
          <a:p>
            <a:r>
              <a:rPr lang="en-US" sz="6200" b="1" i="1" dirty="0" smtClean="0"/>
              <a:t>Marci A. VanAdestine</a:t>
            </a:r>
            <a:r>
              <a:rPr lang="en-US" sz="6200" i="1" dirty="0" smtClean="0"/>
              <a:t/>
            </a:r>
            <a:br>
              <a:rPr lang="en-US" sz="6200" i="1" dirty="0" smtClean="0"/>
            </a:br>
            <a:r>
              <a:rPr lang="en-US" sz="6200" i="1" dirty="0" smtClean="0"/>
              <a:t>Edward </a:t>
            </a:r>
            <a:r>
              <a:rPr lang="en-US" sz="6200" i="1" dirty="0"/>
              <a:t>J. Heiser, Jr.</a:t>
            </a:r>
          </a:p>
          <a:p>
            <a:r>
              <a:rPr lang="en-US" sz="6200" i="1" dirty="0"/>
              <a:t>Ken R. Nowakowski</a:t>
            </a:r>
          </a:p>
          <a:p>
            <a:r>
              <a:rPr lang="en-US" sz="6200" i="1" dirty="0"/>
              <a:t>Lisa M. Lawless</a:t>
            </a:r>
          </a:p>
          <a:p>
            <a:r>
              <a:rPr lang="en-US" sz="6200" i="1" dirty="0"/>
              <a:t>Tim </a:t>
            </a:r>
            <a:r>
              <a:rPr lang="en-US" sz="6200" i="1" dirty="0" smtClean="0"/>
              <a:t>H. </a:t>
            </a:r>
            <a:r>
              <a:rPr lang="en-US" sz="6200" i="1" dirty="0"/>
              <a:t>Posnanski</a:t>
            </a:r>
          </a:p>
          <a:p>
            <a:r>
              <a:rPr lang="en-US" sz="6200" i="1" dirty="0"/>
              <a:t/>
            </a:r>
            <a:br>
              <a:rPr lang="en-US" sz="6200" i="1" dirty="0"/>
            </a:br>
            <a:r>
              <a:rPr lang="en-US" sz="6200" i="1" dirty="0"/>
              <a:t/>
            </a:r>
            <a:br>
              <a:rPr lang="en-US" sz="6200" i="1" dirty="0"/>
            </a:br>
            <a:r>
              <a:rPr lang="en-US" sz="6200" i="1" dirty="0"/>
              <a:t>Whyte </a:t>
            </a:r>
            <a:r>
              <a:rPr lang="en-US" sz="6200" i="1" dirty="0" err="1"/>
              <a:t>Hirschboeck</a:t>
            </a:r>
            <a:r>
              <a:rPr lang="en-US" sz="6200" i="1" dirty="0"/>
              <a:t> </a:t>
            </a:r>
            <a:r>
              <a:rPr lang="en-US" sz="6200" i="1" dirty="0" err="1"/>
              <a:t>Dudek</a:t>
            </a:r>
            <a:r>
              <a:rPr lang="en-US" sz="6200" i="1" dirty="0"/>
              <a:t>, S.C.</a:t>
            </a:r>
            <a:br>
              <a:rPr lang="en-US" sz="6200" i="1" dirty="0"/>
            </a:br>
            <a:r>
              <a:rPr lang="en-US" sz="6200" i="1" dirty="0"/>
              <a:t>555 E. Wells St., Suite 1900</a:t>
            </a:r>
            <a:br>
              <a:rPr lang="en-US" sz="6200" i="1" dirty="0"/>
            </a:br>
            <a:r>
              <a:rPr lang="en-US" sz="6200" i="1" dirty="0"/>
              <a:t>Milwaukee, WI  53202</a:t>
            </a:r>
            <a:r>
              <a:rPr lang="en-US" sz="6200" b="1" i="1" dirty="0"/>
              <a:t/>
            </a:r>
            <a:br>
              <a:rPr lang="en-US" sz="6200" b="1" i="1" dirty="0"/>
            </a:br>
            <a:endParaRPr lang="en-US" sz="6200" b="1" i="1" dirty="0"/>
          </a:p>
          <a:p>
            <a:endParaRPr lang="en-US" dirty="0"/>
          </a:p>
        </p:txBody>
      </p:sp>
    </p:spTree>
    <p:extLst>
      <p:ext uri="{BB962C8B-B14F-4D97-AF65-F5344CB8AC3E}">
        <p14:creationId xmlns:p14="http://schemas.microsoft.com/office/powerpoint/2010/main" val="2328506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2400" b="1" dirty="0"/>
              <a:t>Certain Creditors Exempted from Rule</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1"/>
            <a:ext cx="8229600" cy="4419600"/>
          </a:xfrm>
        </p:spPr>
        <p:txBody>
          <a:bodyPr>
            <a:normAutofit lnSpcReduction="10000"/>
          </a:bodyPr>
          <a:lstStyle/>
          <a:p>
            <a:pPr marL="0" lvl="1" indent="0">
              <a:buNone/>
            </a:pPr>
            <a:r>
              <a:rPr lang="en-US" sz="2000" dirty="0" smtClean="0">
                <a:latin typeface="Times New Roman" pitchFamily="18" charset="0"/>
                <a:cs typeface="Times New Roman" pitchFamily="18" charset="0"/>
              </a:rPr>
              <a:t>B.	During </a:t>
            </a:r>
            <a:r>
              <a:rPr lang="en-US" sz="2000" dirty="0">
                <a:latin typeface="Times New Roman" pitchFamily="18" charset="0"/>
                <a:cs typeface="Times New Roman" pitchFamily="18" charset="0"/>
              </a:rPr>
              <a:t>preceding calendar year, creditor and its affiliates together originated 500 or fewer cover transactions secured by a first lien;</a:t>
            </a:r>
            <a:endParaRPr lang="en-US" sz="2000" b="1" dirty="0">
              <a:latin typeface="Times New Roman" pitchFamily="18" charset="0"/>
              <a:cs typeface="Times New Roman" pitchFamily="18" charset="0"/>
            </a:endParaRPr>
          </a:p>
          <a:p>
            <a:pPr marL="0" lvl="1" indent="0">
              <a:buNone/>
            </a:pPr>
            <a:r>
              <a:rPr lang="en-US" sz="2000" dirty="0" smtClean="0">
                <a:latin typeface="Times New Roman" pitchFamily="18" charset="0"/>
                <a:cs typeface="Times New Roman" pitchFamily="18" charset="0"/>
              </a:rPr>
              <a:t>C.	As </a:t>
            </a:r>
            <a:r>
              <a:rPr lang="en-US" sz="2000" dirty="0">
                <a:latin typeface="Times New Roman" pitchFamily="18" charset="0"/>
                <a:cs typeface="Times New Roman" pitchFamily="18" charset="0"/>
              </a:rPr>
              <a:t>of the end of the preceding calendar year, the creditor had total assets of less than $2 billion; </a:t>
            </a:r>
            <a:r>
              <a:rPr lang="en-US" sz="2000" b="1" u="sng" dirty="0" smtClean="0">
                <a:latin typeface="Times New Roman" pitchFamily="18" charset="0"/>
                <a:cs typeface="Times New Roman" pitchFamily="18" charset="0"/>
              </a:rPr>
              <a:t>and</a:t>
            </a:r>
            <a:endParaRPr lang="en-US" sz="2000" b="1" u="sng" dirty="0">
              <a:latin typeface="Times New Roman" pitchFamily="18" charset="0"/>
              <a:cs typeface="Times New Roman" pitchFamily="18" charset="0"/>
            </a:endParaRPr>
          </a:p>
          <a:p>
            <a:pPr marL="0" lvl="1" indent="0">
              <a:buNone/>
            </a:pPr>
            <a:r>
              <a:rPr lang="en-US" sz="2000" dirty="0" smtClean="0">
                <a:latin typeface="Times New Roman" pitchFamily="18" charset="0"/>
                <a:cs typeface="Times New Roman" pitchFamily="18" charset="0"/>
              </a:rPr>
              <a:t>D.	Neither </a:t>
            </a:r>
            <a:r>
              <a:rPr lang="en-US" sz="2000" dirty="0">
                <a:latin typeface="Times New Roman" pitchFamily="18" charset="0"/>
                <a:cs typeface="Times New Roman" pitchFamily="18" charset="0"/>
              </a:rPr>
              <a:t>the creditor nor its affiliate maintain an escrow account for any extension of consumer credit secured by real property or a dwelling that the creditor or its affiliate services, other than:</a:t>
            </a:r>
            <a:endParaRPr lang="en-US" sz="2000" b="1" dirty="0">
              <a:latin typeface="Times New Roman" pitchFamily="18" charset="0"/>
              <a:cs typeface="Times New Roman" pitchFamily="18" charset="0"/>
            </a:endParaRPr>
          </a:p>
          <a:p>
            <a:pPr marL="914400" lvl="2" indent="-452438">
              <a:buFont typeface="+mj-lt"/>
              <a:buAutoNum type="arabicParenR"/>
            </a:pPr>
            <a:r>
              <a:rPr lang="en-US" sz="2000" dirty="0">
                <a:latin typeface="Times New Roman" pitchFamily="18" charset="0"/>
                <a:cs typeface="Times New Roman" pitchFamily="18" charset="0"/>
              </a:rPr>
              <a:t>Escrow accounts established for </a:t>
            </a:r>
            <a:r>
              <a:rPr lang="en-US" sz="2000" dirty="0" err="1">
                <a:latin typeface="Times New Roman" pitchFamily="18" charset="0"/>
                <a:cs typeface="Times New Roman" pitchFamily="18" charset="0"/>
              </a:rPr>
              <a:t>HPMLs</a:t>
            </a:r>
            <a:r>
              <a:rPr lang="en-US" sz="2000" dirty="0">
                <a:latin typeface="Times New Roman" pitchFamily="18" charset="0"/>
                <a:cs typeface="Times New Roman" pitchFamily="18" charset="0"/>
              </a:rPr>
              <a:t> on or after 4/1/2010 and before </a:t>
            </a:r>
            <a:r>
              <a:rPr lang="en-US" sz="2000" dirty="0" smtClean="0">
                <a:latin typeface="Times New Roman" pitchFamily="18" charset="0"/>
                <a:cs typeface="Times New Roman" pitchFamily="18" charset="0"/>
              </a:rPr>
              <a:t>1/1/2014</a:t>
            </a:r>
            <a:endParaRPr lang="en-US" sz="2000" b="1" dirty="0">
              <a:latin typeface="Times New Roman" pitchFamily="18" charset="0"/>
              <a:cs typeface="Times New Roman" pitchFamily="18" charset="0"/>
            </a:endParaRPr>
          </a:p>
          <a:p>
            <a:pPr marL="914400" lvl="2" indent="-452438">
              <a:buFont typeface="+mj-lt"/>
              <a:buAutoNum type="arabicParenR"/>
            </a:pPr>
            <a:r>
              <a:rPr lang="en-US" sz="2000" dirty="0">
                <a:latin typeface="Times New Roman" pitchFamily="18" charset="0"/>
                <a:cs typeface="Times New Roman" pitchFamily="18" charset="0"/>
              </a:rPr>
              <a:t>Escrow accounts established after consummation to assist distressed consumers from default or foreclosure.</a:t>
            </a:r>
            <a:r>
              <a:rPr lang="en-US" sz="2000" u="sng" dirty="0">
                <a:latin typeface="Times New Roman" pitchFamily="18" charset="0"/>
                <a:cs typeface="Times New Roman" pitchFamily="18" charset="0"/>
              </a:rPr>
              <a:t> </a:t>
            </a:r>
            <a:endParaRPr lang="en-US" sz="2000" b="1" dirty="0">
              <a:latin typeface="Times New Roman" pitchFamily="18" charset="0"/>
              <a:cs typeface="Times New Roman" pitchFamily="18" charset="0"/>
            </a:endParaRPr>
          </a:p>
          <a:p>
            <a:pPr marL="0" indent="0">
              <a:buNone/>
            </a:pPr>
            <a:r>
              <a:rPr lang="en-US" sz="2200" dirty="0">
                <a:latin typeface="Times New Roman" pitchFamily="18" charset="0"/>
                <a:cs typeface="Times New Roman" pitchFamily="18" charset="0"/>
              </a:rPr>
              <a:t>If a creditor is exempt, but the loan is subject to a commitment from an investor or other creditor that is not exempt, the loan is not exempt from establishment of an escrow account as set forth in the rule.  </a:t>
            </a:r>
            <a:endParaRPr lang="en-US" sz="2200" b="1" dirty="0">
              <a:latin typeface="Times New Roman" pitchFamily="18" charset="0"/>
              <a:cs typeface="Times New Roman" pitchFamily="18" charset="0"/>
            </a:endParaRPr>
          </a:p>
          <a:p>
            <a:pPr marL="0" indent="0">
              <a:buNone/>
            </a:pPr>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1842EDB-43B9-432A-90E8-5846EA001032}" type="slidenum">
              <a:rPr lang="en-US" smtClean="0"/>
              <a:t>9</a:t>
            </a:fld>
            <a:endParaRPr lang="en-US"/>
          </a:p>
        </p:txBody>
      </p:sp>
    </p:spTree>
    <p:extLst>
      <p:ext uri="{BB962C8B-B14F-4D97-AF65-F5344CB8AC3E}">
        <p14:creationId xmlns:p14="http://schemas.microsoft.com/office/powerpoint/2010/main" val="485924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Benefits and Costs to Consumers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Benefits:</a:t>
            </a:r>
          </a:p>
          <a:p>
            <a:pPr lvl="1"/>
            <a:r>
              <a:rPr lang="en-US" dirty="0" smtClean="0"/>
              <a:t>Convenience of paying one bill</a:t>
            </a:r>
          </a:p>
          <a:p>
            <a:pPr lvl="1"/>
            <a:r>
              <a:rPr lang="en-US" dirty="0" smtClean="0"/>
              <a:t>Budgeting device</a:t>
            </a:r>
          </a:p>
          <a:p>
            <a:pPr lvl="1"/>
            <a:r>
              <a:rPr lang="en-US" dirty="0" smtClean="0"/>
              <a:t>Lower probability of default/possible foreclosure</a:t>
            </a:r>
          </a:p>
          <a:p>
            <a:r>
              <a:rPr lang="en-US" dirty="0" smtClean="0"/>
              <a:t>Costs:</a:t>
            </a:r>
          </a:p>
          <a:p>
            <a:pPr lvl="1"/>
            <a:r>
              <a:rPr lang="en-US" dirty="0" smtClean="0"/>
              <a:t>Foregoing interest</a:t>
            </a:r>
          </a:p>
          <a:p>
            <a:pPr lvl="1"/>
            <a:r>
              <a:rPr lang="en-US" dirty="0" smtClean="0"/>
              <a:t>Increased prices from creditors passing through charges</a:t>
            </a:r>
          </a:p>
          <a:p>
            <a:pPr lvl="1"/>
            <a:r>
              <a:rPr lang="en-US" dirty="0" smtClean="0"/>
              <a:t>Potentially less access to credit	</a:t>
            </a:r>
          </a:p>
        </p:txBody>
      </p:sp>
      <p:sp>
        <p:nvSpPr>
          <p:cNvPr id="4" name="Slide Number Placeholder 3"/>
          <p:cNvSpPr>
            <a:spLocks noGrp="1"/>
          </p:cNvSpPr>
          <p:nvPr>
            <p:ph type="sldNum" sz="quarter" idx="12"/>
          </p:nvPr>
        </p:nvSpPr>
        <p:spPr/>
        <p:txBody>
          <a:bodyPr/>
          <a:lstStyle/>
          <a:p>
            <a:fld id="{81842EDB-43B9-432A-90E8-5846EA001032}" type="slidenum">
              <a:rPr lang="en-US" smtClean="0"/>
              <a:t>10</a:t>
            </a:fld>
            <a:endParaRPr lang="en-US"/>
          </a:p>
        </p:txBody>
      </p:sp>
    </p:spTree>
    <p:extLst>
      <p:ext uri="{BB962C8B-B14F-4D97-AF65-F5344CB8AC3E}">
        <p14:creationId xmlns:p14="http://schemas.microsoft.com/office/powerpoint/2010/main" val="1529293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and Costs to Creditors</a:t>
            </a:r>
            <a:endParaRPr lang="en-US" dirty="0"/>
          </a:p>
        </p:txBody>
      </p:sp>
      <p:sp>
        <p:nvSpPr>
          <p:cNvPr id="3" name="Content Placeholder 2"/>
          <p:cNvSpPr>
            <a:spLocks noGrp="1"/>
          </p:cNvSpPr>
          <p:nvPr>
            <p:ph idx="1"/>
          </p:nvPr>
        </p:nvSpPr>
        <p:spPr/>
        <p:txBody>
          <a:bodyPr/>
          <a:lstStyle/>
          <a:p>
            <a:r>
              <a:rPr lang="en-US" dirty="0" smtClean="0"/>
              <a:t>Benefits</a:t>
            </a:r>
          </a:p>
          <a:p>
            <a:pPr lvl="1"/>
            <a:r>
              <a:rPr lang="en-US" dirty="0" smtClean="0"/>
              <a:t>Assurance that consumers have met obligations</a:t>
            </a:r>
          </a:p>
          <a:p>
            <a:pPr lvl="1"/>
            <a:r>
              <a:rPr lang="en-US" dirty="0" smtClean="0"/>
              <a:t>Potential for interest earnings in escrow account</a:t>
            </a:r>
          </a:p>
          <a:p>
            <a:r>
              <a:rPr lang="en-US" dirty="0" smtClean="0"/>
              <a:t>Costs</a:t>
            </a:r>
          </a:p>
          <a:p>
            <a:pPr lvl="1"/>
            <a:r>
              <a:rPr lang="en-US" dirty="0" smtClean="0"/>
              <a:t>Startup and operational costs</a:t>
            </a:r>
          </a:p>
          <a:p>
            <a:pPr lvl="1"/>
            <a:r>
              <a:rPr lang="en-US" dirty="0" smtClean="0"/>
              <a:t>Others you can think of?</a:t>
            </a:r>
          </a:p>
          <a:p>
            <a:pPr marL="457200" lvl="1" indent="0">
              <a:buNone/>
            </a:pPr>
            <a:endParaRPr lang="en-US" dirty="0"/>
          </a:p>
        </p:txBody>
      </p:sp>
      <p:sp>
        <p:nvSpPr>
          <p:cNvPr id="4" name="Slide Number Placeholder 3"/>
          <p:cNvSpPr>
            <a:spLocks noGrp="1"/>
          </p:cNvSpPr>
          <p:nvPr>
            <p:ph type="sldNum" sz="quarter" idx="12"/>
          </p:nvPr>
        </p:nvSpPr>
        <p:spPr/>
        <p:txBody>
          <a:bodyPr/>
          <a:lstStyle/>
          <a:p>
            <a:fld id="{81842EDB-43B9-432A-90E8-5846EA001032}" type="slidenum">
              <a:rPr lang="en-US" smtClean="0"/>
              <a:t>11</a:t>
            </a:fld>
            <a:endParaRPr lang="en-US"/>
          </a:p>
        </p:txBody>
      </p:sp>
    </p:spTree>
    <p:extLst>
      <p:ext uri="{BB962C8B-B14F-4D97-AF65-F5344CB8AC3E}">
        <p14:creationId xmlns:p14="http://schemas.microsoft.com/office/powerpoint/2010/main" val="2536014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What’s Next?</a:t>
            </a:r>
            <a:endParaRPr lang="en-US" dirty="0"/>
          </a:p>
        </p:txBody>
      </p:sp>
      <p:sp>
        <p:nvSpPr>
          <p:cNvPr id="3" name="Content Placeholder 2"/>
          <p:cNvSpPr>
            <a:spLocks noGrp="1"/>
          </p:cNvSpPr>
          <p:nvPr>
            <p:ph idx="1"/>
          </p:nvPr>
        </p:nvSpPr>
        <p:spPr>
          <a:xfrm>
            <a:off x="457200" y="1143000"/>
            <a:ext cx="8229600" cy="4648200"/>
          </a:xfrm>
        </p:spPr>
        <p:txBody>
          <a:bodyPr>
            <a:normAutofit lnSpcReduction="10000"/>
          </a:bodyPr>
          <a:lstStyle/>
          <a:p>
            <a:pPr marL="0" indent="0">
              <a:buNone/>
            </a:pPr>
            <a:r>
              <a:rPr lang="en-US" sz="2800" dirty="0" smtClean="0"/>
              <a:t>Required Disclosures (delayed with other proposed disclosure rules):</a:t>
            </a:r>
          </a:p>
          <a:p>
            <a:pPr>
              <a:buFontTx/>
              <a:buChar char="-"/>
            </a:pPr>
            <a:r>
              <a:rPr lang="en-US" sz="2400" b="1" u="sng" dirty="0" smtClean="0"/>
              <a:t>First disclosure: </a:t>
            </a:r>
            <a:r>
              <a:rPr lang="en-US" sz="2400" dirty="0" smtClean="0"/>
              <a:t>3 days before consummation of transaction, among other information, providing an explanation as to what an escrow account is, how it works, and an estimated amount of first year’s disbursements and amount to be paid at consummation</a:t>
            </a:r>
          </a:p>
          <a:p>
            <a:pPr>
              <a:buFontTx/>
              <a:buChar char="-"/>
            </a:pPr>
            <a:r>
              <a:rPr lang="en-US" sz="2400" b="1" u="sng" dirty="0" smtClean="0"/>
              <a:t>Second disclosure</a:t>
            </a:r>
            <a:r>
              <a:rPr lang="en-US" sz="2400" dirty="0" smtClean="0"/>
              <a:t>: 3 days before consummation or cancellation of escrow account, providing an explanation as to why no escrow account is required or it is being cancelled and risks of a non-escrowed account.	</a:t>
            </a:r>
            <a:endParaRPr lang="en-US" sz="2400" dirty="0"/>
          </a:p>
        </p:txBody>
      </p:sp>
      <p:sp>
        <p:nvSpPr>
          <p:cNvPr id="4" name="Slide Number Placeholder 3"/>
          <p:cNvSpPr>
            <a:spLocks noGrp="1"/>
          </p:cNvSpPr>
          <p:nvPr>
            <p:ph type="sldNum" sz="quarter" idx="12"/>
          </p:nvPr>
        </p:nvSpPr>
        <p:spPr/>
        <p:txBody>
          <a:bodyPr/>
          <a:lstStyle/>
          <a:p>
            <a:fld id="{81842EDB-43B9-432A-90E8-5846EA001032}" type="slidenum">
              <a:rPr lang="en-US" smtClean="0"/>
              <a:t>12</a:t>
            </a:fld>
            <a:endParaRPr lang="en-US"/>
          </a:p>
        </p:txBody>
      </p:sp>
    </p:spTree>
    <p:extLst>
      <p:ext uri="{BB962C8B-B14F-4D97-AF65-F5344CB8AC3E}">
        <p14:creationId xmlns:p14="http://schemas.microsoft.com/office/powerpoint/2010/main" val="958462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What’s Next?</a:t>
            </a:r>
            <a:endParaRPr lang="en-US" dirty="0"/>
          </a:p>
        </p:txBody>
      </p:sp>
      <p:sp>
        <p:nvSpPr>
          <p:cNvPr id="3" name="Content Placeholder 2"/>
          <p:cNvSpPr>
            <a:spLocks noGrp="1"/>
          </p:cNvSpPr>
          <p:nvPr>
            <p:ph idx="1"/>
          </p:nvPr>
        </p:nvSpPr>
        <p:spPr>
          <a:xfrm>
            <a:off x="457200" y="1143000"/>
            <a:ext cx="8229600" cy="4800600"/>
          </a:xfrm>
        </p:spPr>
        <p:txBody>
          <a:bodyPr>
            <a:normAutofit fontScale="85000" lnSpcReduction="10000"/>
          </a:bodyPr>
          <a:lstStyle/>
          <a:p>
            <a:pPr marL="0" indent="0">
              <a:buNone/>
            </a:pPr>
            <a:r>
              <a:rPr lang="en-US" sz="2600" dirty="0" smtClean="0"/>
              <a:t>“All inclusive” finance charge – change the threshold for </a:t>
            </a:r>
            <a:r>
              <a:rPr lang="en-US" sz="2600" dirty="0" err="1" smtClean="0"/>
              <a:t>HPMLs</a:t>
            </a:r>
            <a:r>
              <a:rPr lang="en-US" sz="2600" dirty="0" smtClean="0"/>
              <a:t>? </a:t>
            </a:r>
          </a:p>
          <a:p>
            <a:pPr marL="0" indent="0">
              <a:buNone/>
            </a:pPr>
            <a:endParaRPr lang="en-US" sz="2600" dirty="0"/>
          </a:p>
          <a:p>
            <a:pPr marL="0" indent="0">
              <a:buNone/>
            </a:pPr>
            <a:r>
              <a:rPr lang="en-US" sz="2600" dirty="0" err="1" smtClean="0"/>
              <a:t>CFPB</a:t>
            </a:r>
            <a:r>
              <a:rPr lang="en-US" sz="2600" dirty="0" smtClean="0"/>
              <a:t> recognizes that “[t]his in turn could cause more such transactions to become subject to” </a:t>
            </a:r>
            <a:r>
              <a:rPr lang="en-US" sz="2600" dirty="0" err="1" smtClean="0"/>
              <a:t>HPML</a:t>
            </a:r>
            <a:r>
              <a:rPr lang="en-US" sz="2600" dirty="0" smtClean="0"/>
              <a:t> and </a:t>
            </a:r>
            <a:r>
              <a:rPr lang="en-US" sz="2600" dirty="0" err="1" smtClean="0"/>
              <a:t>HOEPA</a:t>
            </a:r>
            <a:r>
              <a:rPr lang="en-US" sz="2600" dirty="0" smtClean="0"/>
              <a:t> rules.  It claims that this consequence was “not the intent of the more inclusive finance charge proposal.”  It has tabled the all-inclusive finance charge for the time being.</a:t>
            </a:r>
          </a:p>
          <a:p>
            <a:pPr marL="0" indent="0">
              <a:buNone/>
            </a:pPr>
            <a:endParaRPr lang="en-US" sz="2600" dirty="0"/>
          </a:p>
          <a:p>
            <a:pPr marL="0" indent="0">
              <a:buNone/>
            </a:pPr>
            <a:r>
              <a:rPr lang="en-US" sz="2600" dirty="0" smtClean="0"/>
              <a:t>Watch in the future for perhaps a “transaction coverage rate” or other calculations not seen by the consumers for purposes of determining loans subject </a:t>
            </a:r>
            <a:r>
              <a:rPr lang="en-US" sz="2600" dirty="0" err="1" smtClean="0"/>
              <a:t>HOEPA</a:t>
            </a:r>
            <a:r>
              <a:rPr lang="en-US" sz="2600" dirty="0" smtClean="0"/>
              <a:t> and </a:t>
            </a:r>
            <a:r>
              <a:rPr lang="en-US" sz="2600" dirty="0" err="1" smtClean="0"/>
              <a:t>HPML</a:t>
            </a:r>
            <a:r>
              <a:rPr lang="en-US" sz="2600" dirty="0" smtClean="0"/>
              <a:t>.</a:t>
            </a:r>
          </a:p>
          <a:p>
            <a:pPr marL="0" indent="0">
              <a:buNone/>
            </a:pPr>
            <a:endParaRPr lang="en-US" sz="2400" dirty="0"/>
          </a:p>
          <a:p>
            <a:pPr marL="0" indent="0">
              <a:buNone/>
            </a:pPr>
            <a:r>
              <a:rPr lang="en-US" sz="2400" dirty="0" smtClean="0"/>
              <a:t>	</a:t>
            </a:r>
            <a:endParaRPr lang="en-US" sz="2400" dirty="0"/>
          </a:p>
        </p:txBody>
      </p:sp>
      <p:sp>
        <p:nvSpPr>
          <p:cNvPr id="4" name="Slide Number Placeholder 3"/>
          <p:cNvSpPr>
            <a:spLocks noGrp="1"/>
          </p:cNvSpPr>
          <p:nvPr>
            <p:ph type="sldNum" sz="quarter" idx="12"/>
          </p:nvPr>
        </p:nvSpPr>
        <p:spPr/>
        <p:txBody>
          <a:bodyPr/>
          <a:lstStyle/>
          <a:p>
            <a:fld id="{81842EDB-43B9-432A-90E8-5846EA001032}" type="slidenum">
              <a:rPr lang="en-US" smtClean="0"/>
              <a:t>13</a:t>
            </a:fld>
            <a:endParaRPr lang="en-US"/>
          </a:p>
        </p:txBody>
      </p:sp>
    </p:spTree>
    <p:extLst>
      <p:ext uri="{BB962C8B-B14F-4D97-AF65-F5344CB8AC3E}">
        <p14:creationId xmlns:p14="http://schemas.microsoft.com/office/powerpoint/2010/main" val="154904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267201"/>
          </a:xfrm>
        </p:spPr>
        <p:txBody>
          <a:bodyPr>
            <a:normAutofit/>
          </a:bodyPr>
          <a:lstStyle/>
          <a:p>
            <a:pPr marL="0" indent="0" algn="ctr">
              <a:buNone/>
            </a:pPr>
            <a:r>
              <a:rPr lang="en-US" sz="1800" dirty="0"/>
              <a:t>Whyte </a:t>
            </a:r>
            <a:r>
              <a:rPr lang="en-US" sz="1800" dirty="0" err="1"/>
              <a:t>Hirschboeck</a:t>
            </a:r>
            <a:r>
              <a:rPr lang="en-US" sz="1800" dirty="0"/>
              <a:t> </a:t>
            </a:r>
            <a:r>
              <a:rPr lang="en-US" sz="1800" dirty="0" err="1"/>
              <a:t>Dudek</a:t>
            </a:r>
            <a:r>
              <a:rPr lang="en-US" sz="1800" dirty="0"/>
              <a:t> S.C. presentations should not be construed as legal advice for any specific facts or circumstances. The contents are intended for general information purposes only and may not be quoted or referred to in any other presentation or publication without the prior written consent of WHD. To request reprint permission for any of our presentations, please contact the author directly. </a:t>
            </a:r>
          </a:p>
          <a:p>
            <a:pPr marL="0" indent="0" algn="ctr">
              <a:buNone/>
            </a:pPr>
            <a:endParaRPr lang="en-US" sz="1800" dirty="0"/>
          </a:p>
        </p:txBody>
      </p:sp>
      <p:sp>
        <p:nvSpPr>
          <p:cNvPr id="4" name="Slide Number Placeholder 3"/>
          <p:cNvSpPr>
            <a:spLocks noGrp="1"/>
          </p:cNvSpPr>
          <p:nvPr>
            <p:ph type="sldNum" sz="quarter" idx="12"/>
          </p:nvPr>
        </p:nvSpPr>
        <p:spPr/>
        <p:txBody>
          <a:bodyPr/>
          <a:lstStyle/>
          <a:p>
            <a:fld id="{81842EDB-43B9-432A-90E8-5846EA001032}" type="slidenum">
              <a:rPr lang="en-US" smtClean="0"/>
              <a:t>14</a:t>
            </a:fld>
            <a:endParaRPr lang="en-US"/>
          </a:p>
        </p:txBody>
      </p:sp>
    </p:spTree>
    <p:extLst>
      <p:ext uri="{BB962C8B-B14F-4D97-AF65-F5344CB8AC3E}">
        <p14:creationId xmlns:p14="http://schemas.microsoft.com/office/powerpoint/2010/main" val="377226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077200" cy="1143000"/>
          </a:xfrm>
        </p:spPr>
        <p:txBody>
          <a:bodyPr>
            <a:normAutofit fontScale="90000"/>
          </a:bodyPr>
          <a:lstStyle/>
          <a:p>
            <a:pPr lvl="0"/>
            <a:r>
              <a:rPr lang="en-US" sz="2700" b="1" dirty="0" smtClean="0"/>
              <a:t/>
            </a:r>
            <a:br>
              <a:rPr lang="en-US" sz="2700" b="1" dirty="0" smtClean="0"/>
            </a:br>
            <a:r>
              <a:rPr lang="en-US" sz="2700" b="1" dirty="0" smtClean="0"/>
              <a:t>Definition </a:t>
            </a:r>
            <a:r>
              <a:rPr lang="en-US" sz="2700" b="1" dirty="0"/>
              <a:t>of Higher-Priced Mortgage Loan </a:t>
            </a:r>
            <a:r>
              <a:rPr lang="en-US" sz="2700" b="1" dirty="0" smtClean="0"/>
              <a:t>(“</a:t>
            </a:r>
            <a:r>
              <a:rPr lang="en-US" sz="2700" b="1" dirty="0" err="1" smtClean="0"/>
              <a:t>HPML</a:t>
            </a:r>
            <a:r>
              <a:rPr lang="en-US" sz="2700" b="1" dirty="0"/>
              <a:t>”)</a:t>
            </a:r>
            <a:r>
              <a:rPr lang="en-US" b="1" dirty="0"/>
              <a:t/>
            </a:r>
            <a:br>
              <a:rPr lang="en-US" b="1" dirty="0"/>
            </a:br>
            <a:endParaRPr lang="en-US" dirty="0"/>
          </a:p>
        </p:txBody>
      </p:sp>
      <p:sp>
        <p:nvSpPr>
          <p:cNvPr id="4" name="TextBox 3"/>
          <p:cNvSpPr txBox="1"/>
          <p:nvPr/>
        </p:nvSpPr>
        <p:spPr>
          <a:xfrm>
            <a:off x="685800" y="1379136"/>
            <a:ext cx="7239000" cy="3139321"/>
          </a:xfrm>
          <a:prstGeom prst="rect">
            <a:avLst/>
          </a:prstGeom>
          <a:noFill/>
        </p:spPr>
        <p:txBody>
          <a:bodyPr wrap="square" rtlCol="0">
            <a:spAutoFit/>
          </a:bodyPr>
          <a:lstStyle/>
          <a:p>
            <a:pPr marL="342900" lvl="1" indent="-342900">
              <a:buAutoNum type="alphaUcPeriod"/>
              <a:tabLst>
                <a:tab pos="461963" algn="l"/>
              </a:tabLst>
            </a:pPr>
            <a:r>
              <a:rPr lang="en-US" sz="2000" dirty="0" smtClean="0">
                <a:latin typeface="Times New Roman" pitchFamily="18" charset="0"/>
                <a:cs typeface="Times New Roman" pitchFamily="18" charset="0"/>
              </a:rPr>
              <a:t>Closed-end;</a:t>
            </a:r>
          </a:p>
          <a:p>
            <a:pPr marL="0" lvl="1">
              <a:tabLst>
                <a:tab pos="461963" algn="l"/>
              </a:tabLst>
            </a:pPr>
            <a:endParaRPr lang="en-US" sz="2000" dirty="0" smtClean="0">
              <a:latin typeface="Times New Roman" pitchFamily="18" charset="0"/>
              <a:cs typeface="Times New Roman" pitchFamily="18" charset="0"/>
            </a:endParaRPr>
          </a:p>
          <a:p>
            <a:pPr marL="342900" lvl="1" indent="-342900">
              <a:buAutoNum type="alphaUcPeriod" startAt="2"/>
              <a:tabLst>
                <a:tab pos="461963" algn="l"/>
              </a:tabLst>
            </a:pPr>
            <a:r>
              <a:rPr lang="en-US" sz="2000" dirty="0" smtClean="0">
                <a:latin typeface="Times New Roman" pitchFamily="18" charset="0"/>
                <a:cs typeface="Times New Roman" pitchFamily="18" charset="0"/>
              </a:rPr>
              <a:t>Secured </a:t>
            </a:r>
            <a:r>
              <a:rPr lang="en-US" sz="2000" dirty="0">
                <a:latin typeface="Times New Roman" pitchFamily="18" charset="0"/>
                <a:cs typeface="Times New Roman" pitchFamily="18" charset="0"/>
              </a:rPr>
              <a:t>by consumer’s </a:t>
            </a:r>
            <a:r>
              <a:rPr lang="en-US" sz="2000" u="sng" dirty="0">
                <a:latin typeface="Times New Roman" pitchFamily="18" charset="0"/>
                <a:cs typeface="Times New Roman" pitchFamily="18" charset="0"/>
              </a:rPr>
              <a:t>principal</a:t>
            </a:r>
            <a:r>
              <a:rPr lang="en-US" sz="2000" dirty="0">
                <a:latin typeface="Times New Roman" pitchFamily="18" charset="0"/>
                <a:cs typeface="Times New Roman" pitchFamily="18" charset="0"/>
              </a:rPr>
              <a:t> dwelling</a:t>
            </a:r>
            <a:r>
              <a:rPr lang="en-US" sz="2000" dirty="0" smtClean="0">
                <a:latin typeface="Times New Roman" pitchFamily="18" charset="0"/>
                <a:cs typeface="Times New Roman" pitchFamily="18" charset="0"/>
              </a:rPr>
              <a:t>;</a:t>
            </a:r>
          </a:p>
          <a:p>
            <a:pPr marL="0" lvl="1">
              <a:tabLst>
                <a:tab pos="461963" algn="l"/>
              </a:tabLst>
            </a:pPr>
            <a:endParaRPr lang="en-US" sz="2000" b="1" dirty="0">
              <a:latin typeface="Times New Roman" pitchFamily="18" charset="0"/>
              <a:cs typeface="Times New Roman" pitchFamily="18" charset="0"/>
            </a:endParaRPr>
          </a:p>
          <a:p>
            <a:pPr marL="342900" lvl="1" indent="-342900">
              <a:buAutoNum type="alphaUcPeriod" startAt="3"/>
            </a:pPr>
            <a:r>
              <a:rPr lang="en-US" sz="2000" dirty="0" smtClean="0">
                <a:latin typeface="Times New Roman" pitchFamily="18" charset="0"/>
                <a:cs typeface="Times New Roman" pitchFamily="18" charset="0"/>
              </a:rPr>
              <a:t>APR </a:t>
            </a:r>
            <a:r>
              <a:rPr lang="en-US" sz="2000" dirty="0">
                <a:latin typeface="Times New Roman" pitchFamily="18" charset="0"/>
                <a:cs typeface="Times New Roman" pitchFamily="18" charset="0"/>
              </a:rPr>
              <a:t>exceeds Average Prime Offer Rate (</a:t>
            </a:r>
            <a:r>
              <a:rPr lang="en-US" sz="2000" dirty="0" err="1">
                <a:latin typeface="Times New Roman" pitchFamily="18" charset="0"/>
                <a:cs typeface="Times New Roman" pitchFamily="18" charset="0"/>
              </a:rPr>
              <a:t>APOR</a:t>
            </a:r>
            <a:r>
              <a:rPr lang="en-US" sz="2000" dirty="0" smtClean="0">
                <a:latin typeface="Times New Roman" pitchFamily="18" charset="0"/>
                <a:cs typeface="Times New Roman" pitchFamily="18" charset="0"/>
              </a:rPr>
              <a:t>)</a:t>
            </a:r>
          </a:p>
          <a:p>
            <a:pPr marL="0" lvl="1"/>
            <a:endParaRPr lang="en-US" sz="2000" dirty="0" smtClean="0">
              <a:latin typeface="Times New Roman" pitchFamily="18" charset="0"/>
              <a:cs typeface="Times New Roman" pitchFamily="18" charset="0"/>
            </a:endParaRPr>
          </a:p>
          <a:p>
            <a:pPr marL="854075" lvl="1" indent="-512763">
              <a:tabLst>
                <a:tab pos="803275" algn="l"/>
              </a:tabLst>
            </a:pPr>
            <a:r>
              <a:rPr lang="en-US" sz="2000" dirty="0" smtClean="0">
                <a:latin typeface="Times New Roman" pitchFamily="18" charset="0"/>
                <a:cs typeface="Times New Roman" pitchFamily="18" charset="0"/>
              </a:rPr>
              <a:t>1.	By </a:t>
            </a:r>
            <a:r>
              <a:rPr lang="en-US" sz="2000" dirty="0">
                <a:latin typeface="Times New Roman" pitchFamily="18" charset="0"/>
                <a:cs typeface="Times New Roman" pitchFamily="18" charset="0"/>
              </a:rPr>
              <a:t>1.5% or more for loans less than or equal to $417,000;</a:t>
            </a:r>
            <a:endParaRPr lang="en-US" sz="2000" b="1" dirty="0">
              <a:latin typeface="Times New Roman" pitchFamily="18" charset="0"/>
              <a:cs typeface="Times New Roman" pitchFamily="18" charset="0"/>
            </a:endParaRPr>
          </a:p>
          <a:p>
            <a:pPr marL="803275" lvl="2" indent="-461963">
              <a:buAutoNum type="arabicPeriod" startAt="2"/>
            </a:pPr>
            <a:r>
              <a:rPr lang="en-US" sz="2000" dirty="0" smtClean="0">
                <a:latin typeface="Times New Roman" pitchFamily="18" charset="0"/>
                <a:cs typeface="Times New Roman" pitchFamily="18" charset="0"/>
              </a:rPr>
              <a:t>By </a:t>
            </a:r>
            <a:r>
              <a:rPr lang="en-US" sz="2000" dirty="0">
                <a:latin typeface="Times New Roman" pitchFamily="18" charset="0"/>
                <a:cs typeface="Times New Roman" pitchFamily="18" charset="0"/>
              </a:rPr>
              <a:t>2.5% or more for loans greater than $417,000; </a:t>
            </a:r>
            <a:r>
              <a:rPr lang="en-US" sz="2000" dirty="0" smtClean="0">
                <a:latin typeface="Times New Roman" pitchFamily="18" charset="0"/>
                <a:cs typeface="Times New Roman" pitchFamily="18" charset="0"/>
              </a:rPr>
              <a:t>or</a:t>
            </a:r>
          </a:p>
          <a:p>
            <a:pPr marL="803275" lvl="2" indent="-461963">
              <a:buAutoNum type="arabicPeriod" startAt="2"/>
            </a:pPr>
            <a:r>
              <a:rPr lang="en-US" sz="2000" dirty="0" smtClean="0">
                <a:latin typeface="Times New Roman" pitchFamily="18" charset="0"/>
                <a:cs typeface="Times New Roman" pitchFamily="18" charset="0"/>
              </a:rPr>
              <a:t>By </a:t>
            </a:r>
            <a:r>
              <a:rPr lang="en-US" sz="2000" dirty="0">
                <a:latin typeface="Times New Roman" pitchFamily="18" charset="0"/>
                <a:cs typeface="Times New Roman" pitchFamily="18" charset="0"/>
              </a:rPr>
              <a:t>3.5% or more for loans secured by a subordinate lien</a:t>
            </a:r>
            <a:r>
              <a:rPr lang="en-US" dirty="0">
                <a:latin typeface="Times New Roman" pitchFamily="18" charset="0"/>
                <a:cs typeface="Times New Roman" pitchFamily="18" charset="0"/>
              </a:rPr>
              <a:t>.</a:t>
            </a:r>
            <a:endParaRPr lang="en-US" b="1" dirty="0">
              <a:latin typeface="Times New Roman" pitchFamily="18" charset="0"/>
              <a:cs typeface="Times New Roman" pitchFamily="18" charset="0"/>
            </a:endParaRPr>
          </a:p>
          <a:p>
            <a:endParaRPr lang="en-US" dirty="0"/>
          </a:p>
        </p:txBody>
      </p:sp>
      <p:sp>
        <p:nvSpPr>
          <p:cNvPr id="5" name="Slide Number Placeholder 4"/>
          <p:cNvSpPr>
            <a:spLocks noGrp="1"/>
          </p:cNvSpPr>
          <p:nvPr>
            <p:ph type="sldNum" sz="quarter" idx="12"/>
          </p:nvPr>
        </p:nvSpPr>
        <p:spPr/>
        <p:txBody>
          <a:bodyPr/>
          <a:lstStyle/>
          <a:p>
            <a:fld id="{81842EDB-43B9-432A-90E8-5846EA001032}" type="slidenum">
              <a:rPr lang="en-US" smtClean="0"/>
              <a:t>1</a:t>
            </a:fld>
            <a:endParaRPr lang="en-US"/>
          </a:p>
        </p:txBody>
      </p:sp>
    </p:spTree>
    <p:extLst>
      <p:ext uri="{BB962C8B-B14F-4D97-AF65-F5344CB8AC3E}">
        <p14:creationId xmlns:p14="http://schemas.microsoft.com/office/powerpoint/2010/main" val="4130879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400" b="1" dirty="0" smtClean="0"/>
              <a:t>Definition </a:t>
            </a:r>
            <a:r>
              <a:rPr lang="en-US" sz="2400" b="1" dirty="0"/>
              <a:t>of Higher-Priced Mortgage Loan (“</a:t>
            </a:r>
            <a:r>
              <a:rPr lang="en-US" sz="2400" b="1" dirty="0" err="1" smtClean="0"/>
              <a:t>HPMPL</a:t>
            </a:r>
            <a:r>
              <a:rPr lang="en-US" sz="2400" b="1" dirty="0"/>
              <a:t>”)</a:t>
            </a:r>
            <a:endParaRPr lang="en-US" sz="2400" dirty="0"/>
          </a:p>
        </p:txBody>
      </p:sp>
      <p:sp>
        <p:nvSpPr>
          <p:cNvPr id="3" name="Content Placeholder 2"/>
          <p:cNvSpPr>
            <a:spLocks noGrp="1"/>
          </p:cNvSpPr>
          <p:nvPr>
            <p:ph idx="1"/>
          </p:nvPr>
        </p:nvSpPr>
        <p:spPr>
          <a:xfrm>
            <a:off x="457200" y="990600"/>
            <a:ext cx="8229600" cy="5029201"/>
          </a:xfrm>
        </p:spPr>
        <p:txBody>
          <a:bodyPr>
            <a:normAutofit lnSpcReduction="10000"/>
          </a:bodyPr>
          <a:lstStyle/>
          <a:p>
            <a:pPr marL="0" indent="0">
              <a:buNone/>
            </a:pPr>
            <a:r>
              <a:rPr lang="en-US" sz="1400" u="sng" dirty="0" smtClean="0">
                <a:latin typeface="Times New Roman" pitchFamily="18" charset="0"/>
                <a:cs typeface="Times New Roman" pitchFamily="18" charset="0"/>
              </a:rPr>
              <a:t>Examples </a:t>
            </a:r>
            <a:r>
              <a:rPr lang="en-US" sz="1400" u="sng" dirty="0">
                <a:latin typeface="Times New Roman" pitchFamily="18" charset="0"/>
                <a:cs typeface="Times New Roman" pitchFamily="18" charset="0"/>
              </a:rPr>
              <a:t>of </a:t>
            </a:r>
            <a:r>
              <a:rPr lang="en-US" sz="1400" u="sng" dirty="0" err="1">
                <a:latin typeface="Times New Roman" pitchFamily="18" charset="0"/>
                <a:cs typeface="Times New Roman" pitchFamily="18" charset="0"/>
              </a:rPr>
              <a:t>APOR</a:t>
            </a:r>
            <a:r>
              <a:rPr lang="en-US" sz="1400" u="sng" dirty="0">
                <a:latin typeface="Times New Roman" pitchFamily="18" charset="0"/>
                <a:cs typeface="Times New Roman" pitchFamily="18" charset="0"/>
              </a:rPr>
              <a:t> </a:t>
            </a:r>
            <a:r>
              <a:rPr lang="en-US" sz="1400" dirty="0">
                <a:latin typeface="Times New Roman" pitchFamily="18" charset="0"/>
                <a:cs typeface="Times New Roman" pitchFamily="18" charset="0"/>
              </a:rPr>
              <a:t>(average interest rates, points, and other loan pricing terms currently offered to consumers by a representative sample of creditors for mortgage transactions that have low-risk pricing characteristics</a:t>
            </a:r>
            <a:r>
              <a:rPr lang="en-US" sz="1400" dirty="0" smtClean="0">
                <a:latin typeface="Times New Roman" pitchFamily="18" charset="0"/>
                <a:cs typeface="Times New Roman" pitchFamily="18" charset="0"/>
              </a:rPr>
              <a:t>)</a:t>
            </a:r>
          </a:p>
          <a:p>
            <a:pPr marL="0" indent="0">
              <a:buNone/>
            </a:pPr>
            <a:endParaRPr lang="en-US" sz="1400" dirty="0" smtClean="0">
              <a:latin typeface="Times New Roman" pitchFamily="18" charset="0"/>
              <a:cs typeface="Times New Roman" pitchFamily="18" charset="0"/>
            </a:endParaRPr>
          </a:p>
          <a:p>
            <a:pPr lvl="0">
              <a:spcBef>
                <a:spcPts val="0"/>
              </a:spcBef>
            </a:pPr>
            <a:r>
              <a:rPr lang="en-US" sz="1400" dirty="0">
                <a:latin typeface="Times New Roman" pitchFamily="18" charset="0"/>
                <a:cs typeface="Times New Roman" pitchFamily="18" charset="0"/>
              </a:rPr>
              <a:t>On 9/9/13 – </a:t>
            </a:r>
          </a:p>
          <a:p>
            <a:pPr marL="573088" lvl="0" indent="-231775">
              <a:spcBef>
                <a:spcPts val="0"/>
              </a:spcBef>
            </a:pPr>
            <a:r>
              <a:rPr lang="en-US" sz="1400" dirty="0">
                <a:latin typeface="Times New Roman" pitchFamily="18" charset="0"/>
                <a:cs typeface="Times New Roman" pitchFamily="18" charset="0"/>
              </a:rPr>
              <a:t>Fixed, 15-year mortgage: 3.69%</a:t>
            </a:r>
          </a:p>
          <a:p>
            <a:pPr marL="573088" lvl="0" indent="-231775">
              <a:spcBef>
                <a:spcPts val="0"/>
              </a:spcBef>
            </a:pPr>
            <a:r>
              <a:rPr lang="en-US" sz="1400" dirty="0">
                <a:latin typeface="Times New Roman" pitchFamily="18" charset="0"/>
                <a:cs typeface="Times New Roman" pitchFamily="18" charset="0"/>
              </a:rPr>
              <a:t>Fixed, 30-year mortgage: 4.63%</a:t>
            </a:r>
          </a:p>
          <a:p>
            <a:pPr marL="573088" lvl="0" indent="-231775">
              <a:spcBef>
                <a:spcPts val="0"/>
              </a:spcBef>
            </a:pPr>
            <a:r>
              <a:rPr lang="en-US" sz="1400" dirty="0">
                <a:latin typeface="Times New Roman" pitchFamily="18" charset="0"/>
                <a:cs typeface="Times New Roman" pitchFamily="18" charset="0"/>
              </a:rPr>
              <a:t>Variable, 15-year mortgage: 3.9%</a:t>
            </a:r>
          </a:p>
          <a:p>
            <a:pPr marL="573088" lvl="0" indent="-231775">
              <a:spcBef>
                <a:spcPts val="0"/>
              </a:spcBef>
            </a:pPr>
            <a:r>
              <a:rPr lang="en-US" sz="1400" dirty="0">
                <a:latin typeface="Times New Roman" pitchFamily="18" charset="0"/>
                <a:cs typeface="Times New Roman" pitchFamily="18" charset="0"/>
              </a:rPr>
              <a:t>Variable, 30-year mortgage: 3.9</a:t>
            </a:r>
            <a:r>
              <a:rPr lang="en-US" sz="1400" dirty="0" smtClean="0">
                <a:latin typeface="Times New Roman" pitchFamily="18" charset="0"/>
                <a:cs typeface="Times New Roman" pitchFamily="18" charset="0"/>
              </a:rPr>
              <a:t>%</a:t>
            </a:r>
          </a:p>
          <a:p>
            <a:pPr lvl="0">
              <a:spcBef>
                <a:spcPts val="0"/>
              </a:spcBef>
            </a:pPr>
            <a:r>
              <a:rPr lang="en-US" sz="1400" dirty="0">
                <a:latin typeface="Times New Roman" pitchFamily="18" charset="0"/>
                <a:cs typeface="Times New Roman" pitchFamily="18" charset="0"/>
              </a:rPr>
              <a:t>On 9/13/10 – </a:t>
            </a:r>
          </a:p>
          <a:p>
            <a:pPr marL="573088" lvl="0" indent="-231775">
              <a:spcBef>
                <a:spcPts val="0"/>
              </a:spcBef>
            </a:pPr>
            <a:r>
              <a:rPr lang="en-US" sz="1400" dirty="0">
                <a:latin typeface="Times New Roman" pitchFamily="18" charset="0"/>
                <a:cs typeface="Times New Roman" pitchFamily="18" charset="0"/>
              </a:rPr>
              <a:t>Fixed, 15-year mortgage: 3.92%</a:t>
            </a:r>
          </a:p>
          <a:p>
            <a:pPr marL="573088" lvl="0" indent="-231775">
              <a:spcBef>
                <a:spcPts val="0"/>
              </a:spcBef>
            </a:pPr>
            <a:r>
              <a:rPr lang="en-US" sz="1400" dirty="0">
                <a:latin typeface="Times New Roman" pitchFamily="18" charset="0"/>
                <a:cs typeface="Times New Roman" pitchFamily="18" charset="0"/>
              </a:rPr>
              <a:t>Fixed, 30-year mortgage: 4.41%</a:t>
            </a:r>
          </a:p>
          <a:p>
            <a:pPr marL="573088" lvl="0" indent="-231775">
              <a:spcBef>
                <a:spcPts val="0"/>
              </a:spcBef>
            </a:pPr>
            <a:r>
              <a:rPr lang="en-US" sz="1400" dirty="0">
                <a:latin typeface="Times New Roman" pitchFamily="18" charset="0"/>
                <a:cs typeface="Times New Roman" pitchFamily="18" charset="0"/>
              </a:rPr>
              <a:t>Variable, 15- year mortgage: 4.15%</a:t>
            </a:r>
          </a:p>
          <a:p>
            <a:pPr marL="573088" lvl="0" indent="-231775">
              <a:spcBef>
                <a:spcPts val="0"/>
              </a:spcBef>
            </a:pPr>
            <a:r>
              <a:rPr lang="en-US" sz="1400" dirty="0">
                <a:latin typeface="Times New Roman" pitchFamily="18" charset="0"/>
                <a:cs typeface="Times New Roman" pitchFamily="18" charset="0"/>
              </a:rPr>
              <a:t>Variable, 30-year mortgage: 4.15</a:t>
            </a:r>
            <a:r>
              <a:rPr lang="en-US" sz="1400" dirty="0" smtClean="0">
                <a:latin typeface="Times New Roman" pitchFamily="18" charset="0"/>
                <a:cs typeface="Times New Roman" pitchFamily="18" charset="0"/>
              </a:rPr>
              <a:t>%</a:t>
            </a:r>
          </a:p>
          <a:p>
            <a:pPr lvl="0"/>
            <a:r>
              <a:rPr lang="en-US" sz="1400" dirty="0">
                <a:latin typeface="Times New Roman" pitchFamily="18" charset="0"/>
                <a:cs typeface="Times New Roman" pitchFamily="18" charset="0"/>
              </a:rPr>
              <a:t>On 9/10/07 –</a:t>
            </a:r>
          </a:p>
          <a:p>
            <a:pPr marL="573088" lvl="0" indent="-231775">
              <a:spcBef>
                <a:spcPts val="0"/>
              </a:spcBef>
            </a:pPr>
            <a:r>
              <a:rPr lang="en-US" sz="1400" dirty="0">
                <a:latin typeface="Times New Roman" pitchFamily="18" charset="0"/>
                <a:cs typeface="Times New Roman" pitchFamily="18" charset="0"/>
              </a:rPr>
              <a:t>Fixed, 15-year mortgage: 6.23%</a:t>
            </a:r>
          </a:p>
          <a:p>
            <a:pPr marL="573088" lvl="0" indent="-231775">
              <a:spcBef>
                <a:spcPts val="0"/>
              </a:spcBef>
            </a:pPr>
            <a:r>
              <a:rPr lang="en-US" sz="1400" dirty="0">
                <a:latin typeface="Times New Roman" pitchFamily="18" charset="0"/>
                <a:cs typeface="Times New Roman" pitchFamily="18" charset="0"/>
              </a:rPr>
              <a:t>Fixed, 30-year mortgage: 6.51%</a:t>
            </a:r>
          </a:p>
          <a:p>
            <a:pPr marL="573088" lvl="0" indent="-231775">
              <a:spcBef>
                <a:spcPts val="0"/>
              </a:spcBef>
            </a:pPr>
            <a:r>
              <a:rPr lang="en-US" sz="1400" dirty="0">
                <a:latin typeface="Times New Roman" pitchFamily="18" charset="0"/>
                <a:cs typeface="Times New Roman" pitchFamily="18" charset="0"/>
              </a:rPr>
              <a:t>Variable, 15-year mortgage: 6.84%</a:t>
            </a:r>
          </a:p>
          <a:p>
            <a:pPr marL="573088" lvl="0" indent="-231775">
              <a:spcBef>
                <a:spcPts val="0"/>
              </a:spcBef>
            </a:pPr>
            <a:r>
              <a:rPr lang="en-US" sz="1400" dirty="0">
                <a:latin typeface="Times New Roman" pitchFamily="18" charset="0"/>
                <a:cs typeface="Times New Roman" pitchFamily="18" charset="0"/>
              </a:rPr>
              <a:t>Variable, 30-year mortgage: 6.84</a:t>
            </a:r>
            <a:r>
              <a:rPr lang="en-US" sz="1400" dirty="0" smtClean="0">
                <a:latin typeface="Times New Roman" pitchFamily="18" charset="0"/>
                <a:cs typeface="Times New Roman" pitchFamily="18" charset="0"/>
              </a:rPr>
              <a:t>%</a:t>
            </a:r>
          </a:p>
          <a:p>
            <a:pPr lvl="0"/>
            <a:r>
              <a:rPr lang="en-US" sz="1400" dirty="0">
                <a:latin typeface="Times New Roman" pitchFamily="18" charset="0"/>
                <a:cs typeface="Times New Roman" pitchFamily="18" charset="0"/>
              </a:rPr>
              <a:t>On 9/13/04 – </a:t>
            </a:r>
          </a:p>
          <a:p>
            <a:pPr marL="573088" lvl="0" indent="-231775"/>
            <a:r>
              <a:rPr lang="en-US" sz="1400" dirty="0">
                <a:latin typeface="Times New Roman" pitchFamily="18" charset="0"/>
                <a:cs typeface="Times New Roman" pitchFamily="18" charset="0"/>
              </a:rPr>
              <a:t>Fixed, 15-year mortgage: 5.34%</a:t>
            </a:r>
          </a:p>
          <a:p>
            <a:pPr marL="573088" lvl="0" indent="-231775"/>
            <a:r>
              <a:rPr lang="en-US" sz="1400" dirty="0">
                <a:latin typeface="Times New Roman" pitchFamily="18" charset="0"/>
                <a:cs typeface="Times New Roman" pitchFamily="18" charset="0"/>
              </a:rPr>
              <a:t>Fixed, 30-year mortgage: 5.9%</a:t>
            </a:r>
          </a:p>
          <a:p>
            <a:pPr marL="573088" lvl="0" indent="-231775"/>
            <a:r>
              <a:rPr lang="en-US" sz="1400" dirty="0">
                <a:latin typeface="Times New Roman" pitchFamily="18" charset="0"/>
                <a:cs typeface="Times New Roman" pitchFamily="18" charset="0"/>
              </a:rPr>
              <a:t>Variable, 15-year mortgage: 5.76%</a:t>
            </a:r>
          </a:p>
          <a:p>
            <a:pPr marL="573088" lvl="0" indent="-231775"/>
            <a:r>
              <a:rPr lang="en-US" sz="1400" dirty="0">
                <a:latin typeface="Times New Roman" pitchFamily="18" charset="0"/>
                <a:cs typeface="Times New Roman" pitchFamily="18" charset="0"/>
              </a:rPr>
              <a:t>Variable, 30-year mortgage: 5.76%</a:t>
            </a:r>
          </a:p>
          <a:p>
            <a:pPr marL="341313" lvl="0" indent="-341313">
              <a:spcBef>
                <a:spcPts val="0"/>
              </a:spcBef>
            </a:pPr>
            <a:endParaRPr lang="en-US" sz="1400" dirty="0">
              <a:latin typeface="Times New Roman" pitchFamily="18" charset="0"/>
              <a:cs typeface="Times New Roman" pitchFamily="18" charset="0"/>
            </a:endParaRPr>
          </a:p>
          <a:p>
            <a:pPr marL="573088" lvl="0" indent="-231775">
              <a:spcBef>
                <a:spcPts val="0"/>
              </a:spcBef>
            </a:pPr>
            <a:endParaRPr lang="en-US" sz="1600" dirty="0">
              <a:latin typeface="Times New Roman" pitchFamily="18" charset="0"/>
              <a:cs typeface="Times New Roman" pitchFamily="18" charset="0"/>
            </a:endParaRPr>
          </a:p>
          <a:p>
            <a:pPr marL="341313" lvl="0" indent="-341313"/>
            <a:endParaRPr lang="en-US" sz="1600" dirty="0">
              <a:latin typeface="Times New Roman" pitchFamily="18" charset="0"/>
              <a:cs typeface="Times New Roman" pitchFamily="18" charset="0"/>
            </a:endParaRPr>
          </a:p>
          <a:p>
            <a:pPr marL="0" indent="0">
              <a:buNone/>
            </a:pPr>
            <a:endParaRPr lang="en-US" sz="1600" dirty="0">
              <a:latin typeface="Times New Roman" pitchFamily="18" charset="0"/>
              <a:cs typeface="Times New Roman" pitchFamily="18" charset="0"/>
            </a:endParaRPr>
          </a:p>
          <a:p>
            <a:pPr marL="0" indent="0">
              <a:buNone/>
            </a:pPr>
            <a:endParaRPr lang="en-US" sz="1600" dirty="0"/>
          </a:p>
        </p:txBody>
      </p:sp>
      <p:sp>
        <p:nvSpPr>
          <p:cNvPr id="4" name="Slide Number Placeholder 3"/>
          <p:cNvSpPr>
            <a:spLocks noGrp="1"/>
          </p:cNvSpPr>
          <p:nvPr>
            <p:ph type="sldNum" sz="quarter" idx="12"/>
          </p:nvPr>
        </p:nvSpPr>
        <p:spPr/>
        <p:txBody>
          <a:bodyPr/>
          <a:lstStyle/>
          <a:p>
            <a:fld id="{81842EDB-43B9-432A-90E8-5846EA001032}" type="slidenum">
              <a:rPr lang="en-US" smtClean="0"/>
              <a:t>2</a:t>
            </a:fld>
            <a:endParaRPr lang="en-US"/>
          </a:p>
        </p:txBody>
      </p:sp>
    </p:spTree>
    <p:extLst>
      <p:ext uri="{BB962C8B-B14F-4D97-AF65-F5344CB8AC3E}">
        <p14:creationId xmlns:p14="http://schemas.microsoft.com/office/powerpoint/2010/main" val="2819090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800" dirty="0" smtClean="0"/>
              <a:t>This means that, as of last week, the following loans were </a:t>
            </a:r>
            <a:r>
              <a:rPr lang="en-US" sz="2800" dirty="0" err="1" smtClean="0"/>
              <a:t>HPMLS</a:t>
            </a:r>
            <a:r>
              <a:rPr lang="en-US" sz="2800" dirty="0" smtClean="0"/>
              <a:t>:</a:t>
            </a:r>
          </a:p>
          <a:p>
            <a:r>
              <a:rPr lang="en-US" sz="2800" dirty="0" smtClean="0"/>
              <a:t>15-year fixed rate mortgage with an interest rate of </a:t>
            </a:r>
            <a:r>
              <a:rPr lang="en-US" sz="2800" u="sng" dirty="0" smtClean="0"/>
              <a:t>5.19</a:t>
            </a:r>
            <a:r>
              <a:rPr lang="en-US" sz="2800" dirty="0" smtClean="0"/>
              <a:t>%</a:t>
            </a:r>
          </a:p>
          <a:p>
            <a:r>
              <a:rPr lang="en-US" sz="2800" dirty="0" smtClean="0"/>
              <a:t>30-year fixed rate mortgage with an interest rate of </a:t>
            </a:r>
            <a:r>
              <a:rPr lang="en-US" sz="2800" u="sng" dirty="0" smtClean="0"/>
              <a:t>6.13</a:t>
            </a:r>
            <a:r>
              <a:rPr lang="en-US" sz="2800" dirty="0" smtClean="0"/>
              <a:t>%</a:t>
            </a:r>
            <a:br>
              <a:rPr lang="en-US" sz="2800" dirty="0" smtClean="0"/>
            </a:br>
            <a:endParaRPr lang="en-US" sz="2800" dirty="0"/>
          </a:p>
          <a:p>
            <a:pPr marL="0" indent="0">
              <a:buNone/>
            </a:pPr>
            <a:r>
              <a:rPr lang="en-US" sz="2800" dirty="0" smtClean="0"/>
              <a:t>If you made a loan like this last week, your loan was an </a:t>
            </a:r>
            <a:r>
              <a:rPr lang="en-US" sz="2800" dirty="0" err="1" smtClean="0"/>
              <a:t>HPML</a:t>
            </a:r>
            <a:r>
              <a:rPr lang="en-US" sz="2800" dirty="0" smtClean="0"/>
              <a:t>.</a:t>
            </a:r>
            <a:endParaRPr lang="en-US" sz="2800" dirty="0"/>
          </a:p>
        </p:txBody>
      </p:sp>
      <p:sp>
        <p:nvSpPr>
          <p:cNvPr id="4" name="Slide Number Placeholder 3"/>
          <p:cNvSpPr>
            <a:spLocks noGrp="1"/>
          </p:cNvSpPr>
          <p:nvPr>
            <p:ph type="sldNum" sz="quarter" idx="12"/>
          </p:nvPr>
        </p:nvSpPr>
        <p:spPr/>
        <p:txBody>
          <a:bodyPr/>
          <a:lstStyle/>
          <a:p>
            <a:fld id="{81842EDB-43B9-432A-90E8-5846EA001032}" type="slidenum">
              <a:rPr lang="en-US" smtClean="0"/>
              <a:t>3</a:t>
            </a:fld>
            <a:endParaRPr lang="en-US"/>
          </a:p>
        </p:txBody>
      </p:sp>
      <p:sp>
        <p:nvSpPr>
          <p:cNvPr id="5" name="Title 1"/>
          <p:cNvSpPr>
            <a:spLocks noGrp="1"/>
          </p:cNvSpPr>
          <p:nvPr>
            <p:ph type="title"/>
          </p:nvPr>
        </p:nvSpPr>
        <p:spPr>
          <a:xfrm>
            <a:off x="457200" y="274638"/>
            <a:ext cx="8229600" cy="792162"/>
          </a:xfrm>
        </p:spPr>
        <p:txBody>
          <a:bodyPr>
            <a:normAutofit/>
          </a:bodyPr>
          <a:lstStyle/>
          <a:p>
            <a:r>
              <a:rPr lang="en-US" sz="2400" b="1" dirty="0" smtClean="0"/>
              <a:t>Definition </a:t>
            </a:r>
            <a:r>
              <a:rPr lang="en-US" sz="2400" b="1" dirty="0"/>
              <a:t>of Higher-Priced Mortgage Loan (“</a:t>
            </a:r>
            <a:r>
              <a:rPr lang="en-US" sz="2400" b="1" dirty="0" err="1" smtClean="0"/>
              <a:t>HPML</a:t>
            </a:r>
            <a:r>
              <a:rPr lang="en-US" sz="2400" b="1" dirty="0"/>
              <a:t>”)</a:t>
            </a:r>
            <a:endParaRPr lang="en-US" sz="2400" dirty="0"/>
          </a:p>
        </p:txBody>
      </p:sp>
    </p:spTree>
    <p:extLst>
      <p:ext uri="{BB962C8B-B14F-4D97-AF65-F5344CB8AC3E}">
        <p14:creationId xmlns:p14="http://schemas.microsoft.com/office/powerpoint/2010/main" val="2340069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Definition of Higher-Priced Mortgage Loan (“</a:t>
            </a:r>
            <a:r>
              <a:rPr lang="en-US" sz="2400" b="1" dirty="0" err="1" smtClean="0"/>
              <a:t>HPML</a:t>
            </a:r>
            <a:r>
              <a:rPr lang="en-US" sz="2400" b="1" dirty="0"/>
              <a:t>”)</a:t>
            </a:r>
            <a:endParaRPr lang="en-US" sz="2400" dirty="0"/>
          </a:p>
        </p:txBody>
      </p:sp>
      <p:sp>
        <p:nvSpPr>
          <p:cNvPr id="3" name="Content Placeholder 2"/>
          <p:cNvSpPr>
            <a:spLocks noGrp="1"/>
          </p:cNvSpPr>
          <p:nvPr>
            <p:ph idx="1"/>
          </p:nvPr>
        </p:nvSpPr>
        <p:spPr/>
        <p:txBody>
          <a:bodyPr>
            <a:normAutofit/>
          </a:bodyPr>
          <a:lstStyle/>
          <a:p>
            <a:pPr marL="0" lvl="1" indent="0">
              <a:buNone/>
            </a:pPr>
            <a:r>
              <a:rPr lang="en-US" sz="2000" dirty="0">
                <a:latin typeface="Times New Roman" pitchFamily="18" charset="0"/>
                <a:cs typeface="Times New Roman" pitchFamily="18" charset="0"/>
              </a:rPr>
              <a:t>Exemptions from definition of </a:t>
            </a:r>
            <a:r>
              <a:rPr lang="en-US" sz="2000" dirty="0" err="1">
                <a:latin typeface="Times New Roman" pitchFamily="18" charset="0"/>
                <a:cs typeface="Times New Roman" pitchFamily="18" charset="0"/>
              </a:rPr>
              <a:t>HPML</a:t>
            </a:r>
            <a:r>
              <a:rPr lang="en-US" sz="2000" dirty="0" smtClean="0">
                <a:latin typeface="Times New Roman" pitchFamily="18" charset="0"/>
                <a:cs typeface="Times New Roman" pitchFamily="18" charset="0"/>
              </a:rPr>
              <a:t>:</a:t>
            </a:r>
          </a:p>
          <a:p>
            <a:pPr marL="461963" lvl="2" indent="-461963">
              <a:buFont typeface="+mj-lt"/>
              <a:buAutoNum type="arabicParenR"/>
            </a:pPr>
            <a:r>
              <a:rPr lang="en-US" sz="2200" dirty="0" smtClean="0">
                <a:latin typeface="Times New Roman" pitchFamily="18" charset="0"/>
                <a:cs typeface="Times New Roman" pitchFamily="18" charset="0"/>
              </a:rPr>
              <a:t>Reverse </a:t>
            </a:r>
            <a:r>
              <a:rPr lang="en-US" sz="2200" dirty="0">
                <a:latin typeface="Times New Roman" pitchFamily="18" charset="0"/>
                <a:cs typeface="Times New Roman" pitchFamily="18" charset="0"/>
              </a:rPr>
              <a:t>Mortgage;</a:t>
            </a:r>
            <a:endParaRPr lang="en-US" sz="2200" b="1" dirty="0">
              <a:latin typeface="Times New Roman" pitchFamily="18" charset="0"/>
              <a:cs typeface="Times New Roman" pitchFamily="18" charset="0"/>
            </a:endParaRPr>
          </a:p>
          <a:p>
            <a:pPr marL="461963" lvl="2" indent="-461963">
              <a:buFont typeface="+mj-lt"/>
              <a:buAutoNum type="arabicParenR"/>
            </a:pPr>
            <a:r>
              <a:rPr lang="en-US" sz="2200" dirty="0">
                <a:latin typeface="Times New Roman" pitchFamily="18" charset="0"/>
                <a:cs typeface="Times New Roman" pitchFamily="18" charset="0"/>
              </a:rPr>
              <a:t>Loans secured by shares in co-op;</a:t>
            </a:r>
            <a:endParaRPr lang="en-US" sz="2200" b="1" dirty="0">
              <a:latin typeface="Times New Roman" pitchFamily="18" charset="0"/>
              <a:cs typeface="Times New Roman" pitchFamily="18" charset="0"/>
            </a:endParaRPr>
          </a:p>
          <a:p>
            <a:pPr marL="461963" lvl="2" indent="-461963">
              <a:buFont typeface="+mj-lt"/>
              <a:buAutoNum type="arabicParenR"/>
            </a:pPr>
            <a:r>
              <a:rPr lang="en-US" sz="2200" dirty="0">
                <a:latin typeface="Times New Roman" pitchFamily="18" charset="0"/>
                <a:cs typeface="Times New Roman" pitchFamily="18" charset="0"/>
              </a:rPr>
              <a:t>Transaction to finance </a:t>
            </a:r>
            <a:r>
              <a:rPr lang="en-US" sz="2200" u="sng" dirty="0">
                <a:latin typeface="Times New Roman" pitchFamily="18" charset="0"/>
                <a:cs typeface="Times New Roman" pitchFamily="18" charset="0"/>
              </a:rPr>
              <a:t>initial</a:t>
            </a:r>
            <a:r>
              <a:rPr lang="en-US" sz="2200" dirty="0">
                <a:latin typeface="Times New Roman" pitchFamily="18" charset="0"/>
                <a:cs typeface="Times New Roman" pitchFamily="18" charset="0"/>
              </a:rPr>
              <a:t> construction of a dwelling (but does not exempt construction to permanent financing – if the transaction is disclosed as one transaction, use that APR to compare – if the transaction is disclosed as two separate transactions, use the APR from the permanent phase); and</a:t>
            </a:r>
            <a:endParaRPr lang="en-US" sz="2200" b="1" dirty="0">
              <a:latin typeface="Times New Roman" pitchFamily="18" charset="0"/>
              <a:cs typeface="Times New Roman" pitchFamily="18" charset="0"/>
            </a:endParaRPr>
          </a:p>
          <a:p>
            <a:pPr marL="461963" lvl="2" indent="-461963">
              <a:buFont typeface="+mj-lt"/>
              <a:buAutoNum type="arabicParenR"/>
            </a:pPr>
            <a:r>
              <a:rPr lang="en-US" sz="2200" dirty="0">
                <a:latin typeface="Times New Roman" pitchFamily="18" charset="0"/>
                <a:cs typeface="Times New Roman" pitchFamily="18" charset="0"/>
              </a:rPr>
              <a:t>Bridge loan with a loan term of 12 months (ex: loan to purchase a new dwelling where consumer plans to sell current dwelling within 12 months).</a:t>
            </a:r>
            <a:endParaRPr lang="en-US" sz="2200" b="1" dirty="0">
              <a:latin typeface="Times New Roman" pitchFamily="18" charset="0"/>
              <a:cs typeface="Times New Roman" pitchFamily="18" charset="0"/>
            </a:endParaRPr>
          </a:p>
          <a:p>
            <a:pPr marL="0" lvl="1" indent="0">
              <a:buNone/>
            </a:pPr>
            <a:endParaRPr lang="en-US" sz="2000" b="1" dirty="0">
              <a:latin typeface="Times New Roman" pitchFamily="18" charset="0"/>
              <a:cs typeface="Times New Roman" pitchFamily="18" charset="0"/>
            </a:endParaRPr>
          </a:p>
          <a:p>
            <a:pPr marL="0" indent="0">
              <a:buNone/>
            </a:pPr>
            <a:endParaRPr lang="en-US" sz="1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1842EDB-43B9-432A-90E8-5846EA001032}" type="slidenum">
              <a:rPr lang="en-US" smtClean="0"/>
              <a:t>4</a:t>
            </a:fld>
            <a:endParaRPr lang="en-US"/>
          </a:p>
        </p:txBody>
      </p:sp>
    </p:spTree>
    <p:extLst>
      <p:ext uri="{BB962C8B-B14F-4D97-AF65-F5344CB8AC3E}">
        <p14:creationId xmlns:p14="http://schemas.microsoft.com/office/powerpoint/2010/main" val="1970224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38200"/>
          </a:xfrm>
        </p:spPr>
        <p:txBody>
          <a:bodyPr>
            <a:normAutofit/>
          </a:bodyPr>
          <a:lstStyle/>
          <a:p>
            <a:pPr lvl="0"/>
            <a:r>
              <a:rPr lang="en-US" sz="2400" b="1" dirty="0"/>
              <a:t>Escrow Accounts On All </a:t>
            </a:r>
            <a:r>
              <a:rPr lang="en-US" sz="2400" b="1" dirty="0" err="1"/>
              <a:t>HPMLs</a:t>
            </a:r>
            <a:r>
              <a:rPr lang="en-US" sz="2400" b="1" dirty="0"/>
              <a:t> </a:t>
            </a:r>
            <a:br>
              <a:rPr lang="en-US" sz="2400" b="1" dirty="0"/>
            </a:b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609600" y="1905001"/>
            <a:ext cx="8153400" cy="3810000"/>
          </a:xfrm>
        </p:spPr>
        <p:txBody>
          <a:bodyPr>
            <a:normAutofit/>
          </a:bodyPr>
          <a:lstStyle/>
          <a:p>
            <a:pPr marL="0" lvl="1" indent="0">
              <a:buNone/>
            </a:pPr>
            <a:endParaRPr lang="en-US" sz="2400" dirty="0" smtClean="0">
              <a:latin typeface="Times New Roman" pitchFamily="18" charset="0"/>
              <a:cs typeface="Times New Roman" pitchFamily="18" charset="0"/>
            </a:endParaRPr>
          </a:p>
          <a:p>
            <a:pPr marL="0" lvl="1" indent="0">
              <a:buNone/>
            </a:pPr>
            <a:r>
              <a:rPr lang="en-US" sz="2400" dirty="0" smtClean="0">
                <a:latin typeface="Times New Roman" pitchFamily="18" charset="0"/>
                <a:cs typeface="Times New Roman" pitchFamily="18" charset="0"/>
              </a:rPr>
              <a:t>A </a:t>
            </a:r>
            <a:r>
              <a:rPr lang="en-US" sz="2400" dirty="0">
                <a:latin typeface="Times New Roman" pitchFamily="18" charset="0"/>
                <a:cs typeface="Times New Roman" pitchFamily="18" charset="0"/>
              </a:rPr>
              <a:t>creditor may </a:t>
            </a:r>
            <a:r>
              <a:rPr lang="en-US" sz="2400" u="sng" dirty="0">
                <a:latin typeface="Times New Roman" pitchFamily="18" charset="0"/>
                <a:cs typeface="Times New Roman" pitchFamily="18" charset="0"/>
              </a:rPr>
              <a:t>not</a:t>
            </a:r>
            <a:r>
              <a:rPr lang="en-US" sz="2400" dirty="0">
                <a:latin typeface="Times New Roman" pitchFamily="18" charset="0"/>
                <a:cs typeface="Times New Roman" pitchFamily="18" charset="0"/>
              </a:rPr>
              <a:t> extend an </a:t>
            </a:r>
            <a:r>
              <a:rPr lang="en-US" sz="2400" dirty="0" err="1">
                <a:latin typeface="Times New Roman" pitchFamily="18" charset="0"/>
                <a:cs typeface="Times New Roman" pitchFamily="18" charset="0"/>
              </a:rPr>
              <a:t>HPML</a:t>
            </a:r>
            <a:r>
              <a:rPr lang="en-US" sz="2400" dirty="0">
                <a:latin typeface="Times New Roman" pitchFamily="18" charset="0"/>
                <a:cs typeface="Times New Roman" pitchFamily="18" charset="0"/>
              </a:rPr>
              <a:t> secured by a first lien </a:t>
            </a:r>
            <a:r>
              <a:rPr lang="en-US" sz="2400" u="sng" dirty="0">
                <a:latin typeface="Times New Roman" pitchFamily="18" charset="0"/>
                <a:cs typeface="Times New Roman" pitchFamily="18" charset="0"/>
              </a:rPr>
              <a:t>unless</a:t>
            </a:r>
            <a:r>
              <a:rPr lang="en-US" sz="2400" dirty="0">
                <a:latin typeface="Times New Roman" pitchFamily="18" charset="0"/>
                <a:cs typeface="Times New Roman" pitchFamily="18" charset="0"/>
              </a:rPr>
              <a:t> an escrow account is established before consummation of the loan for </a:t>
            </a:r>
            <a:r>
              <a:rPr lang="en-US" sz="2400" u="sng" dirty="0">
                <a:latin typeface="Times New Roman" pitchFamily="18" charset="0"/>
                <a:cs typeface="Times New Roman" pitchFamily="18" charset="0"/>
              </a:rPr>
              <a:t>payment of property taxes and mortgage-related </a:t>
            </a:r>
            <a:r>
              <a:rPr lang="en-US" sz="2400" u="sng" dirty="0" smtClean="0">
                <a:latin typeface="Times New Roman" pitchFamily="18" charset="0"/>
                <a:cs typeface="Times New Roman" pitchFamily="18" charset="0"/>
              </a:rPr>
              <a:t>insurance</a:t>
            </a:r>
          </a:p>
          <a:p>
            <a:pPr marL="0" lvl="1" indent="0">
              <a:buNone/>
            </a:pPr>
            <a:endParaRPr lang="en-US" sz="2400" b="1" dirty="0">
              <a:latin typeface="Times New Roman" pitchFamily="18" charset="0"/>
              <a:cs typeface="Times New Roman" pitchFamily="18" charset="0"/>
            </a:endParaRPr>
          </a:p>
          <a:p>
            <a:pPr marL="0" lvl="1" indent="0">
              <a:buNone/>
            </a:pPr>
            <a:r>
              <a:rPr lang="en-US" sz="2400" dirty="0" smtClean="0">
                <a:latin typeface="Times New Roman" pitchFamily="18" charset="0"/>
                <a:cs typeface="Times New Roman" pitchFamily="18" charset="0"/>
              </a:rPr>
              <a:t>On most mortgage loans it the default already to establish an escrow account to pay for taxes and mortgage-related insurance?</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1842EDB-43B9-432A-90E8-5846EA001032}" type="slidenum">
              <a:rPr lang="en-US" smtClean="0"/>
              <a:t>5</a:t>
            </a:fld>
            <a:endParaRPr lang="en-US"/>
          </a:p>
        </p:txBody>
      </p:sp>
    </p:spTree>
    <p:extLst>
      <p:ext uri="{BB962C8B-B14F-4D97-AF65-F5344CB8AC3E}">
        <p14:creationId xmlns:p14="http://schemas.microsoft.com/office/powerpoint/2010/main" val="463074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Escrow Accounts On All </a:t>
            </a:r>
            <a:r>
              <a:rPr lang="en-US" sz="2400" b="1" dirty="0" err="1"/>
              <a:t>HPMLs</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457200" lvl="2" indent="-457200">
              <a:buFont typeface="+mj-lt"/>
              <a:buAutoNum type="arabicParenR"/>
            </a:pPr>
            <a:r>
              <a:rPr lang="en-US" sz="2000" u="sng" dirty="0">
                <a:latin typeface="Times New Roman" pitchFamily="18" charset="0"/>
                <a:cs typeface="Times New Roman" pitchFamily="18" charset="0"/>
              </a:rPr>
              <a:t>Mortgage-related insurance</a:t>
            </a:r>
            <a:r>
              <a:rPr lang="en-US" sz="2000" dirty="0">
                <a:latin typeface="Times New Roman" pitchFamily="18" charset="0"/>
                <a:cs typeface="Times New Roman" pitchFamily="18" charset="0"/>
              </a:rPr>
              <a:t>: insurance against loss of or damage to property, or insurance protecting the creditor against the consumer’s default or other credit loss, or against liability arising out of the ownership or use of the property</a:t>
            </a:r>
            <a:r>
              <a:rPr lang="en-US" sz="2000" dirty="0" smtClean="0">
                <a:latin typeface="Times New Roman" pitchFamily="18" charset="0"/>
                <a:cs typeface="Times New Roman" pitchFamily="18" charset="0"/>
              </a:rPr>
              <a:t>.</a:t>
            </a:r>
          </a:p>
          <a:p>
            <a:pPr marL="0" lvl="2" indent="0">
              <a:buNone/>
            </a:pPr>
            <a:endParaRPr lang="en-US" sz="2000" b="1" dirty="0">
              <a:latin typeface="Times New Roman" pitchFamily="18" charset="0"/>
              <a:cs typeface="Times New Roman" pitchFamily="18" charset="0"/>
            </a:endParaRPr>
          </a:p>
          <a:p>
            <a:pPr marL="457200" lvl="2" indent="-457200">
              <a:buFont typeface="+mj-lt"/>
              <a:buAutoNum type="arabicParenR"/>
            </a:pPr>
            <a:r>
              <a:rPr lang="en-US" sz="2000" u="sng" dirty="0">
                <a:latin typeface="Times New Roman" pitchFamily="18" charset="0"/>
                <a:cs typeface="Times New Roman" pitchFamily="18" charset="0"/>
              </a:rPr>
              <a:t>Limited exemption for mortgage-related insurance</a:t>
            </a:r>
            <a:r>
              <a:rPr lang="en-US" sz="2000" dirty="0">
                <a:latin typeface="Times New Roman" pitchFamily="18" charset="0"/>
                <a:cs typeface="Times New Roman" pitchFamily="18" charset="0"/>
              </a:rPr>
              <a:t>: condos or other planned unit development in which dwelling ownership requires participation in a governing association in which that governing association has an obligation to maintain a master policy insuring all dwellings. </a:t>
            </a:r>
            <a:endParaRPr lang="en-US" sz="2000" b="1" dirty="0">
              <a:latin typeface="Times New Roman" pitchFamily="18" charset="0"/>
              <a:cs typeface="Times New Roman" pitchFamily="18" charset="0"/>
            </a:endParaRPr>
          </a:p>
          <a:p>
            <a:pPr marL="0" indent="0">
              <a:buNone/>
            </a:pPr>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1842EDB-43B9-432A-90E8-5846EA001032}" type="slidenum">
              <a:rPr lang="en-US" smtClean="0"/>
              <a:t>6</a:t>
            </a:fld>
            <a:endParaRPr lang="en-US"/>
          </a:p>
        </p:txBody>
      </p:sp>
    </p:spTree>
    <p:extLst>
      <p:ext uri="{BB962C8B-B14F-4D97-AF65-F5344CB8AC3E}">
        <p14:creationId xmlns:p14="http://schemas.microsoft.com/office/powerpoint/2010/main" val="502590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2400" b="1" dirty="0"/>
              <a:t>Escrow Accounts On All </a:t>
            </a:r>
            <a:r>
              <a:rPr lang="en-US" sz="2400" b="1" dirty="0" err="1"/>
              <a:t>HPMLs</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648201"/>
          </a:xfrm>
        </p:spPr>
        <p:txBody>
          <a:bodyPr>
            <a:normAutofit fontScale="92500" lnSpcReduction="20000"/>
          </a:bodyPr>
          <a:lstStyle/>
          <a:p>
            <a:pPr marL="0" lvl="1" indent="0">
              <a:buNone/>
            </a:pPr>
            <a:r>
              <a:rPr lang="en-US" sz="2400" dirty="0">
                <a:latin typeface="Times New Roman" pitchFamily="18" charset="0"/>
                <a:cs typeface="Times New Roman" pitchFamily="18" charset="0"/>
              </a:rPr>
              <a:t>Cancellation of Escrow </a:t>
            </a:r>
            <a:r>
              <a:rPr lang="en-US" sz="2400" dirty="0" smtClean="0">
                <a:latin typeface="Times New Roman" pitchFamily="18" charset="0"/>
                <a:cs typeface="Times New Roman" pitchFamily="18" charset="0"/>
              </a:rPr>
              <a:t>Account</a:t>
            </a:r>
          </a:p>
          <a:p>
            <a:pPr marL="0" lvl="1" indent="0">
              <a:buNone/>
            </a:pPr>
            <a:endParaRPr lang="en-US" sz="2400" b="1" dirty="0">
              <a:latin typeface="Times New Roman" pitchFamily="18" charset="0"/>
              <a:cs typeface="Times New Roman" pitchFamily="18" charset="0"/>
            </a:endParaRPr>
          </a:p>
          <a:p>
            <a:pPr marL="341313" lvl="2" indent="-341313">
              <a:buFont typeface="+mj-lt"/>
              <a:buAutoNum type="arabicParenR"/>
            </a:pPr>
            <a:r>
              <a:rPr lang="en-US" sz="2200" dirty="0">
                <a:latin typeface="Times New Roman" pitchFamily="18" charset="0"/>
                <a:cs typeface="Times New Roman" pitchFamily="18" charset="0"/>
              </a:rPr>
              <a:t>Creditor shall not cancel an escrow account unless:</a:t>
            </a:r>
            <a:endParaRPr lang="en-US" sz="2200" b="1" dirty="0">
              <a:latin typeface="Times New Roman" pitchFamily="18" charset="0"/>
              <a:cs typeface="Times New Roman" pitchFamily="18" charset="0"/>
            </a:endParaRPr>
          </a:p>
          <a:p>
            <a:pPr marL="854075" lvl="3" indent="-452438">
              <a:buFont typeface="+mj-lt"/>
              <a:buAutoNum type="alphaLcParenR"/>
            </a:pPr>
            <a:r>
              <a:rPr lang="en-US" sz="2200" dirty="0" smtClean="0">
                <a:latin typeface="Times New Roman" pitchFamily="18" charset="0"/>
                <a:cs typeface="Times New Roman" pitchFamily="18" charset="0"/>
              </a:rPr>
              <a:t>Unpaid </a:t>
            </a:r>
            <a:r>
              <a:rPr lang="en-US" sz="2200" dirty="0">
                <a:latin typeface="Times New Roman" pitchFamily="18" charset="0"/>
                <a:cs typeface="Times New Roman" pitchFamily="18" charset="0"/>
              </a:rPr>
              <a:t>principal balance is &lt; 80% of the </a:t>
            </a:r>
            <a:r>
              <a:rPr lang="en-US" sz="2200" u="sng" dirty="0">
                <a:latin typeface="Times New Roman" pitchFamily="18" charset="0"/>
                <a:cs typeface="Times New Roman" pitchFamily="18" charset="0"/>
              </a:rPr>
              <a:t>original value</a:t>
            </a:r>
            <a:r>
              <a:rPr lang="en-US" sz="2200" dirty="0">
                <a:latin typeface="Times New Roman" pitchFamily="18" charset="0"/>
                <a:cs typeface="Times New Roman" pitchFamily="18" charset="0"/>
              </a:rPr>
              <a:t> (lesser of sales price reflected in sales contract or appraised value of </a:t>
            </a:r>
            <a:r>
              <a:rPr lang="en-US" sz="2200" dirty="0" smtClean="0">
                <a:latin typeface="Times New Roman" pitchFamily="18" charset="0"/>
                <a:cs typeface="Times New Roman" pitchFamily="18" charset="0"/>
              </a:rPr>
              <a:t>property at </a:t>
            </a:r>
            <a:r>
              <a:rPr lang="en-US" sz="2200" dirty="0">
                <a:latin typeface="Times New Roman" pitchFamily="18" charset="0"/>
                <a:cs typeface="Times New Roman" pitchFamily="18" charset="0"/>
              </a:rPr>
              <a:t>time of consummation) of mortgaged property</a:t>
            </a:r>
            <a:r>
              <a:rPr lang="en-US" sz="2200" dirty="0" smtClean="0">
                <a:latin typeface="Times New Roman" pitchFamily="18" charset="0"/>
                <a:cs typeface="Times New Roman" pitchFamily="18" charset="0"/>
              </a:rPr>
              <a:t>; and</a:t>
            </a:r>
            <a:br>
              <a:rPr lang="en-US" sz="2200" dirty="0" smtClean="0">
                <a:latin typeface="Times New Roman" pitchFamily="18" charset="0"/>
                <a:cs typeface="Times New Roman" pitchFamily="18" charset="0"/>
              </a:rPr>
            </a:br>
            <a:endParaRPr lang="en-US" sz="2200" dirty="0" smtClean="0">
              <a:latin typeface="Times New Roman" pitchFamily="18" charset="0"/>
              <a:cs typeface="Times New Roman" pitchFamily="18" charset="0"/>
            </a:endParaRPr>
          </a:p>
          <a:p>
            <a:pPr marL="854075" lvl="3" indent="-452438">
              <a:buFont typeface="+mj-lt"/>
              <a:buAutoNum type="alphaLcParenR"/>
            </a:pPr>
            <a:r>
              <a:rPr lang="en-US" sz="2400" dirty="0">
                <a:latin typeface="Times New Roman" pitchFamily="18" charset="0"/>
                <a:cs typeface="Times New Roman" pitchFamily="18" charset="0"/>
              </a:rPr>
              <a:t>The consumer is currently not delinquent or in default of debt; and</a:t>
            </a:r>
            <a:endParaRPr lang="en-US" sz="2400" b="1" dirty="0">
              <a:latin typeface="Times New Roman" pitchFamily="18" charset="0"/>
              <a:cs typeface="Times New Roman" pitchFamily="18" charset="0"/>
            </a:endParaRPr>
          </a:p>
          <a:p>
            <a:pPr marL="854075" lvl="3" indent="-452438">
              <a:buFont typeface="+mj-lt"/>
              <a:buAutoNum type="alphaLcParenR"/>
            </a:pPr>
            <a:endParaRPr lang="en-US" sz="2400" b="1" dirty="0">
              <a:latin typeface="Times New Roman" pitchFamily="18" charset="0"/>
              <a:cs typeface="Times New Roman" pitchFamily="18" charset="0"/>
            </a:endParaRPr>
          </a:p>
          <a:p>
            <a:pPr marL="854075" lvl="3" indent="-452438">
              <a:spcBef>
                <a:spcPts val="0"/>
              </a:spcBef>
              <a:buFont typeface="+mj-lt"/>
              <a:buAutoNum type="alphaLcParenR"/>
            </a:pPr>
            <a:r>
              <a:rPr lang="en-US" sz="2400" dirty="0">
                <a:latin typeface="Times New Roman" pitchFamily="18" charset="0"/>
                <a:cs typeface="Times New Roman" pitchFamily="18" charset="0"/>
              </a:rPr>
              <a:t>At least five years have passed since the consummation of loan.</a:t>
            </a:r>
            <a:endParaRPr lang="en-US" sz="2400" b="1" dirty="0">
              <a:latin typeface="Times New Roman" pitchFamily="18" charset="0"/>
              <a:cs typeface="Times New Roman" pitchFamily="18" charset="0"/>
            </a:endParaRPr>
          </a:p>
          <a:p>
            <a:pPr marL="401637" lvl="3" indent="0">
              <a:spcBef>
                <a:spcPts val="0"/>
              </a:spcBef>
              <a:buNone/>
            </a:pPr>
            <a:endParaRPr lang="en-US" sz="2400" b="1" dirty="0">
              <a:latin typeface="Times New Roman" pitchFamily="18" charset="0"/>
              <a:cs typeface="Times New Roman" pitchFamily="18" charset="0"/>
            </a:endParaRPr>
          </a:p>
          <a:p>
            <a:pPr marL="0" indent="0">
              <a:spcBef>
                <a:spcPts val="0"/>
              </a:spcBef>
              <a:buNone/>
            </a:pP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			</a:t>
            </a:r>
            <a:r>
              <a:rPr lang="en-US" sz="2400" b="1" u="sng" dirty="0" smtClean="0">
                <a:latin typeface="Times New Roman" pitchFamily="18" charset="0"/>
                <a:cs typeface="Times New Roman" pitchFamily="18" charset="0"/>
              </a:rPr>
              <a:t>OR</a:t>
            </a:r>
            <a:endParaRPr lang="en-US" sz="2400" b="1" dirty="0">
              <a:latin typeface="Times New Roman" pitchFamily="18" charset="0"/>
              <a:cs typeface="Times New Roman" pitchFamily="18" charset="0"/>
            </a:endParaRPr>
          </a:p>
          <a:p>
            <a:pPr marL="858837" indent="-457200">
              <a:buFont typeface="+mj-lt"/>
              <a:buAutoNum type="alphaLcParenR"/>
            </a:pPr>
            <a:r>
              <a:rPr lang="en-US" sz="2200" dirty="0">
                <a:latin typeface="Times New Roman" pitchFamily="18" charset="0"/>
                <a:cs typeface="Times New Roman" pitchFamily="18" charset="0"/>
              </a:rPr>
              <a:t>	The debt has been terminated (</a:t>
            </a:r>
            <a:r>
              <a:rPr lang="en-US" sz="2200" i="1" dirty="0">
                <a:latin typeface="Times New Roman" pitchFamily="18" charset="0"/>
                <a:cs typeface="Times New Roman" pitchFamily="18" charset="0"/>
              </a:rPr>
              <a:t>e.g</a:t>
            </a:r>
            <a:r>
              <a:rPr lang="en-US" sz="2200" dirty="0">
                <a:latin typeface="Times New Roman" pitchFamily="18" charset="0"/>
                <a:cs typeface="Times New Roman" pitchFamily="18" charset="0"/>
              </a:rPr>
              <a:t>., by repayment, refinancing, rescission, and foreclosure).  </a:t>
            </a:r>
            <a:endParaRPr lang="en-US" sz="2200" b="1" dirty="0">
              <a:latin typeface="Times New Roman" pitchFamily="18" charset="0"/>
              <a:cs typeface="Times New Roman" pitchFamily="18" charset="0"/>
            </a:endParaRPr>
          </a:p>
          <a:p>
            <a:pPr marL="0" lvl="1" indent="0">
              <a:buNone/>
            </a:pPr>
            <a:endParaRPr lang="en-US" sz="2400" b="1" dirty="0">
              <a:latin typeface="Times New Roman" pitchFamily="18" charset="0"/>
              <a:cs typeface="Times New Roman" pitchFamily="18" charset="0"/>
            </a:endParaRPr>
          </a:p>
          <a:p>
            <a:pPr marL="0" indent="0">
              <a:buNone/>
            </a:pPr>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1842EDB-43B9-432A-90E8-5846EA001032}" type="slidenum">
              <a:rPr lang="en-US" smtClean="0"/>
              <a:t>7</a:t>
            </a:fld>
            <a:endParaRPr lang="en-US"/>
          </a:p>
        </p:txBody>
      </p:sp>
    </p:spTree>
    <p:extLst>
      <p:ext uri="{BB962C8B-B14F-4D97-AF65-F5344CB8AC3E}">
        <p14:creationId xmlns:p14="http://schemas.microsoft.com/office/powerpoint/2010/main" val="3609155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2400" b="1" dirty="0"/>
              <a:t>Certain Creditors Exempted from Rule</a:t>
            </a:r>
          </a:p>
        </p:txBody>
      </p:sp>
      <p:sp>
        <p:nvSpPr>
          <p:cNvPr id="3" name="Content Placeholder 2"/>
          <p:cNvSpPr>
            <a:spLocks noGrp="1"/>
          </p:cNvSpPr>
          <p:nvPr>
            <p:ph idx="1"/>
          </p:nvPr>
        </p:nvSpPr>
        <p:spPr/>
        <p:txBody>
          <a:bodyPr>
            <a:normAutofit/>
          </a:bodyPr>
          <a:lstStyle/>
          <a:p>
            <a:pPr marL="0" lvl="1" indent="0">
              <a:buNone/>
            </a:pPr>
            <a:r>
              <a:rPr lang="en-US" sz="2000" b="1" dirty="0" smtClean="0">
                <a:latin typeface="Times New Roman" pitchFamily="18" charset="0"/>
                <a:cs typeface="Times New Roman" pitchFamily="18" charset="0"/>
              </a:rPr>
              <a:t>A. </a:t>
            </a:r>
            <a:r>
              <a:rPr lang="en-US" sz="2000" dirty="0" smtClean="0">
                <a:latin typeface="Times New Roman" pitchFamily="18" charset="0"/>
                <a:cs typeface="Times New Roman" pitchFamily="18" charset="0"/>
              </a:rPr>
              <a:t>During any of the three </a:t>
            </a:r>
            <a:r>
              <a:rPr lang="en-US" sz="2000" dirty="0">
                <a:latin typeface="Times New Roman" pitchFamily="18" charset="0"/>
                <a:cs typeface="Times New Roman" pitchFamily="18" charset="0"/>
              </a:rPr>
              <a:t>preceding calendar </a:t>
            </a:r>
            <a:r>
              <a:rPr lang="en-US" sz="2000" dirty="0" smtClean="0">
                <a:latin typeface="Times New Roman" pitchFamily="18" charset="0"/>
                <a:cs typeface="Times New Roman" pitchFamily="18" charset="0"/>
              </a:rPr>
              <a:t>years, </a:t>
            </a:r>
            <a:r>
              <a:rPr lang="en-US" sz="2000" dirty="0">
                <a:latin typeface="Times New Roman" pitchFamily="18" charset="0"/>
                <a:cs typeface="Times New Roman" pitchFamily="18" charset="0"/>
              </a:rPr>
              <a:t>creditor extended </a:t>
            </a:r>
            <a:r>
              <a:rPr lang="en-US" sz="2000" u="sng" dirty="0">
                <a:latin typeface="Times New Roman" pitchFamily="18" charset="0"/>
                <a:cs typeface="Times New Roman" pitchFamily="18" charset="0"/>
              </a:rPr>
              <a:t>more than 50%</a:t>
            </a:r>
            <a:r>
              <a:rPr lang="en-US" sz="2000" dirty="0">
                <a:latin typeface="Times New Roman" pitchFamily="18" charset="0"/>
                <a:cs typeface="Times New Roman" pitchFamily="18" charset="0"/>
              </a:rPr>
              <a:t> of its total covered transactions, secured by a first lien, on property that are located in rural or underserved counties (as designated by the Bureau</a:t>
            </a:r>
            <a:r>
              <a:rPr lang="en-US" sz="2000" dirty="0" smtClean="0">
                <a:latin typeface="Times New Roman" pitchFamily="18" charset="0"/>
                <a:cs typeface="Times New Roman" pitchFamily="18" charset="0"/>
              </a:rPr>
              <a:t>);</a:t>
            </a:r>
            <a:br>
              <a:rPr lang="en-US" sz="2000" dirty="0" smtClean="0">
                <a:latin typeface="Times New Roman" pitchFamily="18" charset="0"/>
                <a:cs typeface="Times New Roman" pitchFamily="18" charset="0"/>
              </a:rPr>
            </a:br>
            <a:endParaRPr lang="en-US" sz="2000" b="1" dirty="0">
              <a:latin typeface="Times New Roman" pitchFamily="18" charset="0"/>
              <a:cs typeface="Times New Roman" pitchFamily="18" charset="0"/>
            </a:endParaRPr>
          </a:p>
          <a:p>
            <a:pPr marL="0" indent="0">
              <a:buNone/>
            </a:pPr>
            <a:r>
              <a:rPr lang="en-US" sz="2000" u="sng" dirty="0">
                <a:latin typeface="Times New Roman" pitchFamily="18" charset="0"/>
                <a:cs typeface="Times New Roman" pitchFamily="18" charset="0"/>
              </a:rPr>
              <a:t>The rural and underserved counties in Wisconsin according to the 2014 list posted by Bureau (33 of state’s 72 counties)</a:t>
            </a:r>
            <a:r>
              <a:rPr lang="en-US" sz="2000" dirty="0">
                <a:latin typeface="Times New Roman" pitchFamily="18" charset="0"/>
                <a:cs typeface="Times New Roman" pitchFamily="18" charset="0"/>
              </a:rPr>
              <a:t>: Adams County; Ashland County; Barron County; Bayfield County; Buffalo County; Burnett County; Clark County; Crawford County; Door County; Florence County; Forest County; Green Lake County; Iron County; Jackson County; Juneau County; Lafayette County; Langlade County; Marquette County; Monroe County; Oneida County; Pepin County; Polk County; Price County; Richland County; Rusk County; Sawyer County; Taylor County; Trempealeau County; Vernon County; Vilas County; Washburn County; Waupaca County; Waushara County</a:t>
            </a:r>
          </a:p>
        </p:txBody>
      </p:sp>
      <p:sp>
        <p:nvSpPr>
          <p:cNvPr id="4" name="Slide Number Placeholder 3"/>
          <p:cNvSpPr>
            <a:spLocks noGrp="1"/>
          </p:cNvSpPr>
          <p:nvPr>
            <p:ph type="sldNum" sz="quarter" idx="12"/>
          </p:nvPr>
        </p:nvSpPr>
        <p:spPr/>
        <p:txBody>
          <a:bodyPr/>
          <a:lstStyle/>
          <a:p>
            <a:fld id="{81842EDB-43B9-432A-90E8-5846EA001032}" type="slidenum">
              <a:rPr lang="en-US" smtClean="0"/>
              <a:t>8</a:t>
            </a:fld>
            <a:endParaRPr lang="en-US"/>
          </a:p>
        </p:txBody>
      </p:sp>
    </p:spTree>
    <p:extLst>
      <p:ext uri="{BB962C8B-B14F-4D97-AF65-F5344CB8AC3E}">
        <p14:creationId xmlns:p14="http://schemas.microsoft.com/office/powerpoint/2010/main" val="2047698593"/>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Lucida Sans"/>
        <a:ea typeface=""/>
        <a:cs typeface=""/>
      </a:majorFont>
      <a:minorFont>
        <a:latin typeface="Lucida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950</Words>
  <Application>Microsoft Office PowerPoint</Application>
  <PresentationFormat>On-screen Show (4:3)</PresentationFormat>
  <Paragraphs>141</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BLANK</vt:lpstr>
      <vt:lpstr>Special Rules for Higher-Priced Mortgage Loans </vt:lpstr>
      <vt:lpstr> Definition of Higher-Priced Mortgage Loan (“HPML”) </vt:lpstr>
      <vt:lpstr>Definition of Higher-Priced Mortgage Loan (“HPMPL”)</vt:lpstr>
      <vt:lpstr>Definition of Higher-Priced Mortgage Loan (“HPML”)</vt:lpstr>
      <vt:lpstr>Definition of Higher-Priced Mortgage Loan (“HPML”)</vt:lpstr>
      <vt:lpstr>Escrow Accounts On All HPMLs  </vt:lpstr>
      <vt:lpstr>Escrow Accounts On All HPMLs</vt:lpstr>
      <vt:lpstr>Escrow Accounts On All HPMLs</vt:lpstr>
      <vt:lpstr>Certain Creditors Exempted from Rule</vt:lpstr>
      <vt:lpstr>Certain Creditors Exempted from Rule</vt:lpstr>
      <vt:lpstr>Benefits and Costs to Consumers</vt:lpstr>
      <vt:lpstr>Benefits and Costs to Creditors</vt:lpstr>
      <vt:lpstr>What’s Next?</vt:lpstr>
      <vt:lpstr>What’s Next?</vt:lpstr>
      <vt:lpstr>PowerPoint Presentation</vt:lpstr>
    </vt:vector>
  </TitlesOfParts>
  <Manager/>
  <Company/>
  <LinksUpToDate>false</LinksUpToDate>
  <SharedDoc>false</SharedDoc>
  <HyperlinkBase>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dc:description>
  <cp:lastModifiedBy/>
  <cp:revision>14</cp:revision>
  <dcterms:created xsi:type="dcterms:W3CDTF">2013-09-16T16:12:56Z</dcterms:created>
  <dcterms:modified xsi:type="dcterms:W3CDTF">2013-09-25T14:12:51Z</dcterms:modified>
  <cp:category> </cp:category>
</cp:coreProperties>
</file>