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9118C-9C7D-4F46-ACC3-CF7F196ACE46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14A20-AA9B-49A6-97C6-ADC220542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54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D35E3-B2A0-4DD4-A4F1-72037052734C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012A97-6246-4D80-9F29-294B03EFF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405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12A97-6246-4D80-9F29-294B03EFF3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833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12A97-6246-4D80-9F29-294B03EFF3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233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12A97-6246-4D80-9F29-294B03EFF3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55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12A97-6246-4D80-9F29-294B03EFF3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05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12A97-6246-4D80-9F29-294B03EFF3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879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12A97-6246-4D80-9F29-294B03EFF38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288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12A97-6246-4D80-9F29-294B03EFF38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5523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12A97-6246-4D80-9F29-294B03EFF38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199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12A97-6246-4D80-9F29-294B03EFF38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684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12A97-6246-4D80-9F29-294B03EFF38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4913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12A97-6246-4D80-9F29-294B03EFF38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598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12A97-6246-4D80-9F29-294B03EFF3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0048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12A97-6246-4D80-9F29-294B03EFF38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4037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12A97-6246-4D80-9F29-294B03EFF38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577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12A97-6246-4D80-9F29-294B03EFF38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808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12A97-6246-4D80-9F29-294B03EFF38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886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12A97-6246-4D80-9F29-294B03EFF38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4417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12A97-6246-4D80-9F29-294B03EFF38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981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12A97-6246-4D80-9F29-294B03EFF38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593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12A97-6246-4D80-9F29-294B03EFF38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816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12A97-6246-4D80-9F29-294B03EFF3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32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12A97-6246-4D80-9F29-294B03EFF3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73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12A97-6246-4D80-9F29-294B03EFF3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4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12A97-6246-4D80-9F29-294B03EFF3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610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12A97-6246-4D80-9F29-294B03EFF3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51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12A97-6246-4D80-9F29-294B03EFF3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75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12A97-6246-4D80-9F29-294B03EFF3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28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165BA-46F8-4D19-BEA0-A7D248C8BE1B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C3B1-E2B9-416F-89F7-F0A4BB52B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849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165BA-46F8-4D19-BEA0-A7D248C8BE1B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5C3B1-E2B9-416F-89F7-F0A4BB52B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00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+mj-lt"/>
              </a:rPr>
              <a:t>Mortgage Servicing Rules</a:t>
            </a:r>
            <a:endParaRPr lang="en-US" dirty="0">
              <a:latin typeface="+mj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108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Prompt Crediting and Payoff Statements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735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Prompt Crediting and Payoff Statements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53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Error Resolution and Information Requests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689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Force Placed Insurance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624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Force Placed Insurance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859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Force Placed Insurance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563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General Servicing Policies, Procedures and Requirements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381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General Servicing Policies, Procedures and Requirements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870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Early Intervention with Delinquent Consumers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059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Early Intervention with Delinquent Consumers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299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do we have Mortgage Servicing Rules?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842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Continuity of Contact with Delinquent Consumers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918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Continuity of Contact with Delinquent Consumers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1956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Loss Mitigation Procedures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5890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Loss Mitigation Procedures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8726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Loss Mitigation Procedures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9826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Loss Mitigation Procedures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490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Questions?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518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584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388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Mortgage Servicing Final Rule -</a:t>
            </a:r>
            <a:br>
              <a:rPr lang="en-US" smtClean="0"/>
            </a:br>
            <a:r>
              <a:rPr lang="en-US" smtClean="0"/>
              <a:t>New Requirements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19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Periodic Statements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48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Periodic Statements</a:t>
            </a:r>
            <a:br>
              <a:rPr lang="en-US" smtClean="0"/>
            </a:br>
            <a:r>
              <a:rPr lang="en-US" smtClean="0"/>
              <a:t>Content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291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Periodic Statements</a:t>
            </a:r>
            <a:br>
              <a:rPr lang="en-US" smtClean="0"/>
            </a:br>
            <a:r>
              <a:rPr lang="en-US" smtClean="0"/>
              <a:t>Coupon Book Exemption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15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ARM Disclosure Requirements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200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ARM Disclosure Requirements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54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</Words>
  <Application>Microsoft Office PowerPoint</Application>
  <PresentationFormat>On-screen Show (4:3)</PresentationFormat>
  <Paragraphs>53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Mortgage Servicing Rules</vt:lpstr>
      <vt:lpstr>Why do we have Mortgage Servicing Rules?</vt:lpstr>
      <vt:lpstr> </vt:lpstr>
      <vt:lpstr>Mortgage Servicing Final Rule - New Requirements</vt:lpstr>
      <vt:lpstr>Periodic Statements</vt:lpstr>
      <vt:lpstr>Periodic Statements Content</vt:lpstr>
      <vt:lpstr>Periodic Statements Coupon Book Exemption</vt:lpstr>
      <vt:lpstr>ARM Disclosure Requirements</vt:lpstr>
      <vt:lpstr>ARM Disclosure Requirements</vt:lpstr>
      <vt:lpstr>Prompt Crediting and Payoff Statements</vt:lpstr>
      <vt:lpstr>Prompt Crediting and Payoff Statements</vt:lpstr>
      <vt:lpstr>Error Resolution and Information Requests</vt:lpstr>
      <vt:lpstr>Force Placed Insurance</vt:lpstr>
      <vt:lpstr>Force Placed Insurance</vt:lpstr>
      <vt:lpstr>Force Placed Insurance</vt:lpstr>
      <vt:lpstr>General Servicing Policies, Procedures and Requirements</vt:lpstr>
      <vt:lpstr>General Servicing Policies, Procedures and Requirements</vt:lpstr>
      <vt:lpstr>Early Intervention with Delinquent Consumers</vt:lpstr>
      <vt:lpstr>Early Intervention with Delinquent Consumers</vt:lpstr>
      <vt:lpstr>Continuity of Contact with Delinquent Consumers</vt:lpstr>
      <vt:lpstr>Continuity of Contact with Delinquent Consumers</vt:lpstr>
      <vt:lpstr>Loss Mitigation Procedures</vt:lpstr>
      <vt:lpstr>Loss Mitigation Procedures</vt:lpstr>
      <vt:lpstr>Loss Mitigation Procedures</vt:lpstr>
      <vt:lpstr>Loss Mitigation Procedures</vt:lpstr>
      <vt:lpstr>Questions?</vt:lpstr>
      <vt:lpstr>PowerPoint Presentation</vt:lpstr>
    </vt:vector>
  </TitlesOfParts>
  <Manager/>
  <Company/>
  <LinksUpToDate>false</LinksUpToDate>
  <SharedDoc>false</SharedDoc>
  <HyperlinkBase> 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 </dc:description>
  <cp:lastModifiedBy/>
  <cp:revision>1</cp:revision>
  <dcterms:created xsi:type="dcterms:W3CDTF">2013-09-16T22:35:29Z</dcterms:created>
  <dcterms:modified xsi:type="dcterms:W3CDTF">2013-09-25T14:12:01Z</dcterms:modified>
  <cp:category> </cp:category>
</cp:coreProperties>
</file>